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  <p:sldMasterId id="2147484063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4" r:id="rId4"/>
    <p:sldId id="313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9" r:id="rId13"/>
    <p:sldId id="301" r:id="rId14"/>
    <p:sldId id="302" r:id="rId15"/>
    <p:sldId id="303" r:id="rId16"/>
    <p:sldId id="305" r:id="rId17"/>
    <p:sldId id="306" r:id="rId18"/>
    <p:sldId id="308" r:id="rId19"/>
    <p:sldId id="309" r:id="rId20"/>
    <p:sldId id="310" r:id="rId21"/>
    <p:sldId id="311" r:id="rId22"/>
    <p:sldId id="289" r:id="rId23"/>
    <p:sldId id="312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EE5F63-72D2-428D-9C30-4F2286808B9A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4A6EDF-C55E-46AE-95A1-3A13386CC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84776-11FD-44A1-B2B3-53F19D967609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B782-C506-4BEE-A2A1-FD805200A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introduce</a:t>
            </a:r>
            <a:r>
              <a:rPr lang="en-US" baseline="0" dirty="0" smtClean="0"/>
              <a:t> the lesson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4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4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0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4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9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Individually,</a:t>
            </a:r>
            <a:r>
              <a:rPr lang="en-US" baseline="0" dirty="0" smtClean="0"/>
              <a:t> with a partner, or as a class students should read the quotes and identify which economic system to which they would apply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2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</a:t>
            </a:r>
            <a:r>
              <a:rPr lang="en-US" baseline="0" dirty="0" smtClean="0"/>
              <a:t> should introduce the standards that align to the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Students sort definitions into three groups: Traditional, Command, or Market in the “Name</a:t>
            </a:r>
            <a:r>
              <a:rPr lang="en-US" baseline="0" dirty="0" smtClean="0"/>
              <a:t> that Economic System Activity” [linked on the resource page]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B782-C506-4BEE-A2A1-FD805200AD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3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students should conduct the Economic</a:t>
            </a:r>
            <a:r>
              <a:rPr lang="en-US" baseline="0" dirty="0" smtClean="0"/>
              <a:t> Systems Continuum Activity. The teacher should use the activity to determine student mastery of the concepts and if differentiation </a:t>
            </a:r>
            <a:r>
              <a:rPr lang="en-US" baseline="0" smtClean="0"/>
              <a:t>is needed.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present the information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present the information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present the information on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</a:t>
            </a:r>
            <a:r>
              <a:rPr lang="en-US" baseline="0" dirty="0" smtClean="0"/>
              <a:t> present the information on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</a:t>
            </a:r>
            <a:r>
              <a:rPr lang="en-US" baseline="0" dirty="0" smtClean="0"/>
              <a:t> Systems Foldable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Economic Systems Foldable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DEB4-611D-47A9-A91F-B8B6C6010D9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C6BB-7196-43C4-9CBA-3CC42E3E8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3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D0BCB-9F99-4D4C-8F6A-88D1254BB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722E8-B38A-4EDF-B6E1-7BE5379AC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CF1CE-E71E-4727-B939-0B9421DCFD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AF06D-95C2-4DB2-8003-47BD26F727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E05BF-B5B8-40AC-B950-DF160F9F5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5938-3A50-4945-B1DD-238E707A6AD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2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AAEE7-F4CA-4CFB-8A30-4C92FD32B6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68E8D-4951-4473-A016-14EDA840E9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7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895C0-8BCA-45F9-9AC5-10C34DEDCC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91C-5009-45E6-82C2-34DCD6FC437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8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B7560-9D53-4DD2-A71D-88B7A67804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8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B4EE094D-E72F-46EF-A1F7-A483B41517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6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7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1EB0-B1DE-4408-B61F-6754E873C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3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31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5E1F-6093-4B5C-BE35-92873B2AB6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21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0A288-F6BB-4F52-A625-E5E762E76E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2497B-ADFE-46B3-9589-184EB17446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5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624B1-CBB7-4222-98A5-352847C74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7FBFE-1230-4946-8BEF-DD2DA762F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42DA1-DD1E-4BE2-854D-50156B52C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6827-A931-4223-8B3F-868746C51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FF777-E56C-4C7B-9359-15110A8C7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D93BE778-D629-4204-826E-FA11AB9714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7AE2F61-B348-414E-BB66-9D383D7AB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F220761-4272-4E4D-947E-30C41EAA3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6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5027" y="4191000"/>
            <a:ext cx="7772400" cy="236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dirty="0" smtClean="0"/>
              <a:t>Economic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 descr="https://i.ytimg.com/vi/3ez10ADR_g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312835"/>
            <a:ext cx="8113713" cy="45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143000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Traditional Economy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Who decides </a:t>
            </a:r>
            <a:r>
              <a:rPr lang="en-US" sz="2800" b="1" u="sng" dirty="0" smtClean="0"/>
              <a:t>what to produce</a:t>
            </a:r>
            <a:r>
              <a:rPr lang="en-US" sz="2800" b="1" dirty="0" smtClean="0"/>
              <a:t>?</a:t>
            </a:r>
          </a:p>
          <a:p>
            <a:pPr lvl="1">
              <a:defRPr/>
            </a:pPr>
            <a:r>
              <a:rPr lang="en-US" sz="2800" b="1" dirty="0" smtClean="0"/>
              <a:t>People follow their customs and make only what is needed to take care of oneself</a:t>
            </a:r>
          </a:p>
          <a:p>
            <a:pPr>
              <a:defRPr/>
            </a:pPr>
            <a:r>
              <a:rPr lang="en-US" sz="2800" b="1" dirty="0" smtClean="0"/>
              <a:t>Who decides </a:t>
            </a:r>
            <a:r>
              <a:rPr lang="en-US" sz="2800" b="1" u="sng" dirty="0" smtClean="0"/>
              <a:t>how to produce</a:t>
            </a:r>
            <a:r>
              <a:rPr lang="en-US" sz="2800" b="1" dirty="0" smtClean="0"/>
              <a:t> goods &amp; services?</a:t>
            </a:r>
          </a:p>
          <a:p>
            <a:pPr lvl="1">
              <a:defRPr/>
            </a:pPr>
            <a:r>
              <a:rPr lang="en-US" sz="2800" b="1" dirty="0" smtClean="0"/>
              <a:t>People grow &amp; make things the same way that their ancestors did</a:t>
            </a:r>
          </a:p>
          <a:p>
            <a:pPr>
              <a:defRPr/>
            </a:pPr>
            <a:r>
              <a:rPr lang="en-US" sz="2800" b="1" u="sng" dirty="0" smtClean="0"/>
              <a:t>For Whom</a:t>
            </a:r>
            <a:r>
              <a:rPr lang="en-US" sz="2800" b="1" dirty="0" smtClean="0"/>
              <a:t> are the goods &amp; services produced for?</a:t>
            </a:r>
          </a:p>
          <a:p>
            <a:pPr lvl="1">
              <a:defRPr/>
            </a:pPr>
            <a:r>
              <a:rPr lang="en-US" sz="2800" b="1" dirty="0" smtClean="0"/>
              <a:t>Self and trading purposes (people </a:t>
            </a:r>
            <a:br>
              <a:rPr lang="en-US" sz="2800" b="1" dirty="0" smtClean="0"/>
            </a:br>
            <a:r>
              <a:rPr lang="en-US" sz="2800" b="1" dirty="0" smtClean="0"/>
              <a:t>in the village who need them)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914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5175" cy="974725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Traditional Economy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Examples:</a:t>
            </a:r>
          </a:p>
          <a:p>
            <a:pPr lvl="1">
              <a:defRPr/>
            </a:pPr>
            <a:r>
              <a:rPr lang="en-US" sz="3200" b="1" dirty="0" smtClean="0"/>
              <a:t>Villages in Africa and South America; the Inuit tribes in Canada; the caste system in parts of rural India</a:t>
            </a:r>
          </a:p>
          <a:p>
            <a:pPr>
              <a:defRPr/>
            </a:pPr>
            <a:r>
              <a:rPr lang="en-US" sz="3200" b="1" dirty="0" smtClean="0"/>
              <a:t>Strengths: Predictable job and lifestyle</a:t>
            </a:r>
          </a:p>
          <a:p>
            <a:pPr>
              <a:defRPr/>
            </a:pPr>
            <a:r>
              <a:rPr lang="en-US" sz="3200" b="1" dirty="0" smtClean="0"/>
              <a:t>Weaknesses: Lack resources and limited production</a:t>
            </a:r>
            <a:endParaRPr lang="en-US" sz="3200" b="1" dirty="0"/>
          </a:p>
        </p:txBody>
      </p:sp>
      <p:pic>
        <p:nvPicPr>
          <p:cNvPr id="15364" name="Picture 2" descr="C:\Documents and Settings\e200602727\Local Settings\Temporary Internet Files\Content.IE5\91X5HIGJ\MCPE07473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779962"/>
            <a:ext cx="23891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26001"/>
            <a:ext cx="19018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6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517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/>
              <a:t>Command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Government makes all economic decisions &amp; owns most of the property</a:t>
            </a:r>
          </a:p>
          <a:p>
            <a:pPr eaLnBrk="1" hangingPunct="1">
              <a:defRPr/>
            </a:pPr>
            <a:r>
              <a:rPr lang="en-US" sz="3600" b="1" dirty="0" smtClean="0"/>
              <a:t>Sometimes called communism</a:t>
            </a:r>
          </a:p>
          <a:p>
            <a:pPr eaLnBrk="1" hangingPunct="1">
              <a:defRPr/>
            </a:pPr>
            <a:r>
              <a:rPr lang="en-US" sz="3600" b="1" dirty="0" smtClean="0"/>
              <a:t>Examples</a:t>
            </a:r>
            <a:r>
              <a:rPr lang="en-US" sz="3600" b="1" dirty="0"/>
              <a:t>: Cuba, former Soviet Union, North Korea</a:t>
            </a:r>
          </a:p>
          <a:p>
            <a:pPr eaLnBrk="1" hangingPunct="1">
              <a:defRPr/>
            </a:pPr>
            <a:r>
              <a:rPr lang="en-US" sz="3600" b="1" dirty="0"/>
              <a:t>This system has not been very successful &amp; more and more countries are abandoning </a:t>
            </a:r>
            <a:r>
              <a:rPr lang="en-US" sz="3600" b="1" dirty="0" smtClean="0"/>
              <a:t>it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66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Command Economy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57300"/>
            <a:ext cx="8375650" cy="521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 smtClean="0"/>
              <a:t>Who decides </a:t>
            </a:r>
            <a:r>
              <a:rPr lang="en-US" sz="2800" b="1" i="1" u="sng" dirty="0" smtClean="0"/>
              <a:t>what to produce</a:t>
            </a:r>
            <a:r>
              <a:rPr lang="en-US" sz="2800" b="1" i="1" dirty="0" smtClean="0"/>
              <a:t>?</a:t>
            </a:r>
          </a:p>
          <a:p>
            <a:pPr lvl="1">
              <a:defRPr/>
            </a:pPr>
            <a:r>
              <a:rPr lang="en-US" sz="2800" b="1" dirty="0" smtClean="0"/>
              <a:t>Government makes all economic decisions</a:t>
            </a:r>
          </a:p>
          <a:p>
            <a:pPr>
              <a:defRPr/>
            </a:pPr>
            <a:r>
              <a:rPr lang="en-US" sz="2800" b="1" i="1" dirty="0" smtClean="0"/>
              <a:t>Who decides </a:t>
            </a:r>
            <a:r>
              <a:rPr lang="en-US" sz="2800" b="1" i="1" u="sng" dirty="0" smtClean="0"/>
              <a:t>how to produce</a:t>
            </a:r>
            <a:r>
              <a:rPr lang="en-US" sz="2800" b="1" i="1" dirty="0" smtClean="0"/>
              <a:t> goods and services?</a:t>
            </a:r>
          </a:p>
          <a:p>
            <a:pPr lvl="1">
              <a:defRPr/>
            </a:pPr>
            <a:r>
              <a:rPr lang="en-US" sz="2800" b="1" dirty="0" smtClean="0"/>
              <a:t>Government decides how to make goods/services</a:t>
            </a:r>
          </a:p>
          <a:p>
            <a:pPr>
              <a:defRPr/>
            </a:pPr>
            <a:r>
              <a:rPr lang="en-US" sz="2800" b="1" i="1" u="sng" dirty="0" smtClean="0"/>
              <a:t>For Whom</a:t>
            </a:r>
            <a:r>
              <a:rPr lang="en-US" sz="2800" b="1" i="1" dirty="0" smtClean="0"/>
              <a:t> are the goods and </a:t>
            </a:r>
            <a:br>
              <a:rPr lang="en-US" sz="2800" b="1" i="1" dirty="0" smtClean="0"/>
            </a:br>
            <a:r>
              <a:rPr lang="en-US" sz="2800" b="1" i="1" dirty="0" smtClean="0"/>
              <a:t>services produced for?</a:t>
            </a:r>
          </a:p>
          <a:p>
            <a:pPr lvl="1">
              <a:defRPr/>
            </a:pPr>
            <a:r>
              <a:rPr lang="en-US" sz="2800" b="1" dirty="0" smtClean="0"/>
              <a:t>Whoever the government decides to give them to</a:t>
            </a:r>
            <a:endParaRPr lang="en-US" sz="2800" b="1" dirty="0"/>
          </a:p>
        </p:txBody>
      </p:sp>
      <p:pic>
        <p:nvPicPr>
          <p:cNvPr id="18436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1670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8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 smtClean="0"/>
              <a:t>Command Economy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7350" cy="4724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Strengths: people do not have to worry about employment, housing, education, and healthcare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b="1" dirty="0" smtClean="0"/>
              <a:t>Weaknesses: consumers own nothing, no choices/freedom, limited innovation by individuals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696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/>
              <a:t>Market Economy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524000"/>
            <a:ext cx="83820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b="1" dirty="0" smtClean="0"/>
              <a:t>In a market economy, buyers and sellers answer the three economic questions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b="1" dirty="0" smtClean="0"/>
              <a:t>All resources are privately owned</a:t>
            </a:r>
          </a:p>
          <a:p>
            <a:pPr>
              <a:buClr>
                <a:srgbClr val="99FF66"/>
              </a:buClr>
              <a:defRPr/>
            </a:pPr>
            <a:r>
              <a:rPr lang="en-US" sz="2700" b="1" i="1" dirty="0">
                <a:solidFill>
                  <a:srgbClr val="FFFFFF"/>
                </a:solidFill>
              </a:rPr>
              <a:t>Who decides </a:t>
            </a:r>
            <a:r>
              <a:rPr lang="en-US" sz="2700" b="1" i="1" u="sng" dirty="0">
                <a:solidFill>
                  <a:srgbClr val="FFFFFF"/>
                </a:solidFill>
              </a:rPr>
              <a:t>what to produce</a:t>
            </a:r>
            <a:r>
              <a:rPr lang="en-US" sz="2700" b="1" i="1" dirty="0" smtClean="0">
                <a:solidFill>
                  <a:srgbClr val="FFFFFF"/>
                </a:solidFill>
              </a:rPr>
              <a:t>?</a:t>
            </a:r>
          </a:p>
          <a:p>
            <a:pPr lvl="1">
              <a:buClr>
                <a:srgbClr val="99FF66"/>
              </a:buClr>
              <a:defRPr/>
            </a:pPr>
            <a:r>
              <a:rPr lang="en-US" sz="2700" b="1" dirty="0" smtClean="0">
                <a:solidFill>
                  <a:srgbClr val="FFFFFF"/>
                </a:solidFill>
              </a:rPr>
              <a:t>Whatever the market demands that will produce a profit</a:t>
            </a:r>
          </a:p>
          <a:p>
            <a:pPr>
              <a:buClr>
                <a:srgbClr val="99FF66"/>
              </a:buClr>
              <a:defRPr/>
            </a:pPr>
            <a:r>
              <a:rPr lang="en-US" sz="2700" b="1" i="1" dirty="0">
                <a:solidFill>
                  <a:srgbClr val="FFFFFF"/>
                </a:solidFill>
              </a:rPr>
              <a:t>Who decides </a:t>
            </a:r>
            <a:r>
              <a:rPr lang="en-US" sz="2700" b="1" i="1" u="sng" dirty="0">
                <a:solidFill>
                  <a:srgbClr val="FFFFFF"/>
                </a:solidFill>
              </a:rPr>
              <a:t>how to produce</a:t>
            </a:r>
            <a:r>
              <a:rPr lang="en-US" sz="2700" b="1" i="1" dirty="0">
                <a:solidFill>
                  <a:srgbClr val="FFFFFF"/>
                </a:solidFill>
              </a:rPr>
              <a:t> goods and services</a:t>
            </a:r>
            <a:r>
              <a:rPr lang="en-US" sz="2700" b="1" i="1" dirty="0" smtClean="0">
                <a:solidFill>
                  <a:srgbClr val="FFFFFF"/>
                </a:solidFill>
              </a:rPr>
              <a:t>?</a:t>
            </a:r>
          </a:p>
          <a:p>
            <a:pPr lvl="1">
              <a:buClr>
                <a:srgbClr val="99FF66"/>
              </a:buClr>
              <a:defRPr/>
            </a:pPr>
            <a:r>
              <a:rPr lang="en-US" sz="2700" b="1" dirty="0" smtClean="0">
                <a:solidFill>
                  <a:srgbClr val="FFFFFF"/>
                </a:solidFill>
              </a:rPr>
              <a:t>Private producers (businesses)</a:t>
            </a:r>
          </a:p>
          <a:p>
            <a:pPr>
              <a:buClr>
                <a:srgbClr val="99FF66"/>
              </a:buClr>
              <a:defRPr/>
            </a:pPr>
            <a:r>
              <a:rPr lang="en-US" sz="2700" b="1" i="1" u="sng" dirty="0" smtClean="0">
                <a:solidFill>
                  <a:srgbClr val="FFFFFF"/>
                </a:solidFill>
              </a:rPr>
              <a:t>For Whom</a:t>
            </a:r>
            <a:r>
              <a:rPr lang="en-US" sz="2700" b="1" i="1" dirty="0" smtClean="0">
                <a:solidFill>
                  <a:srgbClr val="FFFFFF"/>
                </a:solidFill>
              </a:rPr>
              <a:t> </a:t>
            </a:r>
            <a:r>
              <a:rPr lang="en-US" sz="2700" b="1" i="1" dirty="0">
                <a:solidFill>
                  <a:srgbClr val="FFFFFF"/>
                </a:solidFill>
              </a:rPr>
              <a:t>are the goods and services produced for</a:t>
            </a:r>
            <a:r>
              <a:rPr lang="en-US" sz="2700" b="1" i="1" dirty="0" smtClean="0">
                <a:solidFill>
                  <a:srgbClr val="FFFFFF"/>
                </a:solidFill>
              </a:rPr>
              <a:t>?</a:t>
            </a:r>
          </a:p>
          <a:p>
            <a:pPr lvl="1">
              <a:buClr>
                <a:srgbClr val="99FF66"/>
              </a:buClr>
              <a:defRPr/>
            </a:pPr>
            <a:r>
              <a:rPr lang="en-US" sz="2700" b="1" dirty="0" smtClean="0">
                <a:solidFill>
                  <a:srgbClr val="FFFFFF"/>
                </a:solidFill>
              </a:rPr>
              <a:t>Consumers who demand the product and are willing to pay</a:t>
            </a:r>
            <a:endParaRPr lang="en-US" sz="2700" b="1" dirty="0">
              <a:solidFill>
                <a:srgbClr val="FFFFFF"/>
              </a:solidFill>
            </a:endParaRPr>
          </a:p>
          <a:p>
            <a:pPr marL="457200" lvl="1" indent="0">
              <a:buClr>
                <a:srgbClr val="99FF66"/>
              </a:buClr>
              <a:buFont typeface="Wingdings" pitchFamily="2" charset="2"/>
              <a:buNone/>
              <a:defRPr/>
            </a:pPr>
            <a:endParaRPr lang="en-US" i="1" dirty="0">
              <a:solidFill>
                <a:srgbClr val="FFFFFF"/>
              </a:solidFill>
            </a:endParaRPr>
          </a:p>
          <a:p>
            <a:pPr>
              <a:buClr>
                <a:srgbClr val="99FF66"/>
              </a:buClr>
              <a:defRPr/>
            </a:pPr>
            <a:endParaRPr lang="en-US" i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91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5175" cy="974725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Market Economy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538"/>
            <a:ext cx="8007350" cy="419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dirty="0" smtClean="0"/>
              <a:t>Strengths: People can start their own businesses, more choice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b="1" dirty="0" smtClean="0"/>
              <a:t>Weaknesses: The desire for money may lead to poor quality of goods and services, business owners have to risk losing money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039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7239000" cy="20574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sz="7200" b="1" dirty="0" smtClean="0"/>
              <a:t>Economic System Quotes</a:t>
            </a:r>
            <a:endParaRPr lang="en-US" sz="7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5334000" cy="1182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Mixed Economy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Market + Command = Mixed</a:t>
            </a:r>
          </a:p>
          <a:p>
            <a:pPr eaLnBrk="1" hangingPunct="1">
              <a:defRPr/>
            </a:pPr>
            <a:r>
              <a:rPr lang="en-US" sz="2800" b="1" dirty="0" smtClean="0"/>
              <a:t>There are no pure command or market economies. To some degree, all modern economies show characteristics of both systems and are often referred to as mixed economies.</a:t>
            </a:r>
            <a:r>
              <a:rPr lang="en-US" sz="2800" dirty="0" smtClean="0"/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Most economies are closer to one type of economic system than another</a:t>
            </a:r>
          </a:p>
          <a:p>
            <a:pPr eaLnBrk="1" hangingPunct="1">
              <a:defRPr/>
            </a:pPr>
            <a:r>
              <a:rPr lang="en-US" sz="2800" b="1" dirty="0" smtClean="0"/>
              <a:t>For example, businesses own resources and determine what and how to produce, but the Government regulates certain industries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25604" name="Picture 5" descr="C:\Documents and Settings\e200602727\Local Settings\Temporary Internet Files\Content.IE5\MQB77Q72\MCj023710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52400"/>
            <a:ext cx="2574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2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5175" cy="1127125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Mixed Economy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Most democratic countries fall in this category (there are no truly pure Market or Command economies).</a:t>
            </a:r>
          </a:p>
          <a:p>
            <a:pPr>
              <a:defRPr/>
            </a:pPr>
            <a:r>
              <a:rPr lang="en-US" sz="2800" b="1" dirty="0" smtClean="0"/>
              <a:t>Examples: U.S., Brazil, Mexico, Canada, UK,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6628" name="Picture 2" descr="C:\Documents and Settings\e200602727\Local Settings\Temporary Internet Files\Content.IE5\YB3MB48G\MCj023172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8432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4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458200" cy="3657600"/>
          </a:xfrm>
        </p:spPr>
        <p:txBody>
          <a:bodyPr/>
          <a:lstStyle/>
          <a:p>
            <a:pPr algn="ctr"/>
            <a:r>
              <a:rPr lang="en-US" dirty="0"/>
              <a:t>Essential Question:</a:t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How </a:t>
            </a:r>
            <a:r>
              <a:rPr lang="en-US" dirty="0"/>
              <a:t>do economic systems answer the questions of what, how, and for whom to produce?</a:t>
            </a:r>
          </a:p>
        </p:txBody>
      </p:sp>
    </p:spTree>
    <p:extLst>
      <p:ext uri="{BB962C8B-B14F-4D97-AF65-F5344CB8AC3E}">
        <p14:creationId xmlns:p14="http://schemas.microsoft.com/office/powerpoint/2010/main" val="361023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239713" y="2198688"/>
            <a:ext cx="8915400" cy="1066800"/>
          </a:xfrm>
          <a:prstGeom prst="leftRightArrow">
            <a:avLst>
              <a:gd name="adj1" fmla="val 50000"/>
              <a:gd name="adj2" fmla="val 16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62000" y="403225"/>
            <a:ext cx="8001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FFFF"/>
                </a:solidFill>
              </a:rPr>
              <a:t>Continuum of Economies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810000" y="2452688"/>
            <a:ext cx="2133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008000"/>
                </a:solidFill>
              </a:rPr>
              <a:t>Mixed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7108825" y="3265488"/>
            <a:ext cx="1981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</a:rPr>
              <a:t>Pure Market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76200" y="3265488"/>
            <a:ext cx="2667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FF"/>
                </a:solidFill>
              </a:rPr>
              <a:t>Pure Command</a:t>
            </a:r>
          </a:p>
        </p:txBody>
      </p:sp>
    </p:spTree>
    <p:extLst>
      <p:ext uri="{BB962C8B-B14F-4D97-AF65-F5344CB8AC3E}">
        <p14:creationId xmlns:p14="http://schemas.microsoft.com/office/powerpoint/2010/main" val="18808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80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Name That Economic System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Summarizing</a:t>
            </a:r>
            <a:br>
              <a:rPr lang="en-US" dirty="0" smtClean="0"/>
            </a:br>
            <a:r>
              <a:rPr lang="en-US" dirty="0" smtClean="0"/>
              <a:t>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6962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/>
              <a:t>Economic Systems Continuum Activity</a:t>
            </a:r>
          </a:p>
        </p:txBody>
      </p:sp>
    </p:spTree>
    <p:extLst>
      <p:ext uri="{BB962C8B-B14F-4D97-AF65-F5344CB8AC3E}">
        <p14:creationId xmlns:p14="http://schemas.microsoft.com/office/powerpoint/2010/main" val="408774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5175" cy="1431925"/>
          </a:xfrm>
        </p:spPr>
        <p:txBody>
          <a:bodyPr/>
          <a:lstStyle/>
          <a:p>
            <a:r>
              <a:rPr lang="en-US" sz="6000" dirty="0" smtClean="0"/>
              <a:t>Standards: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257800"/>
          </a:xfrm>
        </p:spPr>
        <p:txBody>
          <a:bodyPr/>
          <a:lstStyle/>
          <a:p>
            <a:r>
              <a:rPr lang="en-US" b="1" dirty="0" smtClean="0"/>
              <a:t>SS6E1a</a:t>
            </a:r>
            <a:r>
              <a:rPr lang="en-US" b="1" dirty="0"/>
              <a:t>, SS6E5a, SS6E8a.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Compare how traditional, command, and market economies answer the economic questions of (1) what to produce, (2) how to produce, and (3) for whom to produce</a:t>
            </a:r>
          </a:p>
          <a:p>
            <a:r>
              <a:rPr lang="en-US" b="1" dirty="0" smtClean="0"/>
              <a:t>SS6E1b</a:t>
            </a:r>
            <a:r>
              <a:rPr lang="en-US" b="1" dirty="0"/>
              <a:t>, SS6E5b, SS6E8b.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Explain how most countries have a mixed economy located on a continuum between pure market and pure command.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334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Economic Systems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7350" cy="4038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4000" b="1" dirty="0" smtClean="0"/>
              <a:t>A Country must decide how to distribute its resources to meet the needs of its people.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40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000" b="1" dirty="0" smtClean="0"/>
              <a:t>How a country makes these decisions determines its type of economic system.</a:t>
            </a:r>
          </a:p>
        </p:txBody>
      </p:sp>
    </p:spTree>
    <p:extLst>
      <p:ext uri="{BB962C8B-B14F-4D97-AF65-F5344CB8AC3E}">
        <p14:creationId xmlns:p14="http://schemas.microsoft.com/office/powerpoint/2010/main" val="215908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029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5200" b="1" dirty="0" smtClean="0"/>
              <a:t>An Economic System is the way a society organizes the </a:t>
            </a:r>
            <a:r>
              <a:rPr lang="en-US" sz="5200" b="1" u="sng" dirty="0" smtClean="0"/>
              <a:t>production</a:t>
            </a:r>
            <a:r>
              <a:rPr lang="en-US" sz="5200" b="1" dirty="0" smtClean="0"/>
              <a:t>, </a:t>
            </a:r>
            <a:r>
              <a:rPr lang="en-US" sz="5200" b="1" u="sng" dirty="0" smtClean="0"/>
              <a:t>distribution</a:t>
            </a:r>
            <a:r>
              <a:rPr lang="en-US" sz="5200" b="1" dirty="0" smtClean="0"/>
              <a:t>, and </a:t>
            </a:r>
            <a:r>
              <a:rPr lang="en-US" sz="5200" b="1" u="sng" dirty="0" smtClean="0"/>
              <a:t>consumption</a:t>
            </a:r>
            <a:r>
              <a:rPr lang="en-US" sz="5200" b="1" dirty="0" smtClean="0"/>
              <a:t> of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425940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Economic Systems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7350" cy="44958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4000" b="1" dirty="0" smtClean="0"/>
              <a:t>There are 3 basic types of economic systems that have to answer three basic questions: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742950" indent="-742950" algn="ctr">
              <a:buFont typeface="Wingdings" pitchFamily="2" charset="2"/>
              <a:buAutoNum type="arabicParenBoth"/>
              <a:defRPr/>
            </a:pPr>
            <a:r>
              <a:rPr lang="en-US" sz="4000" b="1" dirty="0" smtClean="0"/>
              <a:t>What to produce?</a:t>
            </a:r>
          </a:p>
          <a:p>
            <a:pPr marL="742950" indent="-742950" algn="ctr">
              <a:buFont typeface="Wingdings" pitchFamily="2" charset="2"/>
              <a:buAutoNum type="arabicParenBoth"/>
              <a:defRPr/>
            </a:pPr>
            <a:r>
              <a:rPr lang="en-US" sz="4000" b="1" dirty="0" smtClean="0"/>
              <a:t>How to produce?</a:t>
            </a:r>
          </a:p>
          <a:p>
            <a:pPr marL="742950" indent="-742950" algn="ctr">
              <a:buFont typeface="Wingdings" pitchFamily="2" charset="2"/>
              <a:buAutoNum type="arabicParenBoth"/>
              <a:defRPr/>
            </a:pPr>
            <a:r>
              <a:rPr lang="en-US" sz="4000" b="1" dirty="0" smtClean="0"/>
              <a:t>For Whom to produce?</a:t>
            </a:r>
          </a:p>
        </p:txBody>
      </p:sp>
    </p:spTree>
    <p:extLst>
      <p:ext uri="{BB962C8B-B14F-4D97-AF65-F5344CB8AC3E}">
        <p14:creationId xmlns:p14="http://schemas.microsoft.com/office/powerpoint/2010/main" val="17511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3338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/>
              <a:t>Economic Systems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447800"/>
            <a:ext cx="884555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 smtClean="0"/>
              <a:t>WHAT TO PRODUCE? </a:t>
            </a:r>
            <a:r>
              <a:rPr lang="en-US" sz="2800" dirty="0" smtClean="0"/>
              <a:t>(What kinds of goods and services should be produced?)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b="1" dirty="0" smtClean="0"/>
              <a:t>HOW TO PRODUCE? </a:t>
            </a:r>
            <a:r>
              <a:rPr lang="en-US" sz="2800" dirty="0" smtClean="0"/>
              <a:t>(What productive resources are used to produce goods and services?)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b="1" dirty="0" smtClean="0"/>
              <a:t>FOR WHOM TO PRODUCE? </a:t>
            </a:r>
            <a:r>
              <a:rPr lang="en-US" sz="2800" dirty="0" smtClean="0"/>
              <a:t>(Who gets to have the goods and services?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The way a society answers these questions determines its economic system.</a:t>
            </a:r>
          </a:p>
        </p:txBody>
      </p:sp>
    </p:spTree>
    <p:extLst>
      <p:ext uri="{BB962C8B-B14F-4D97-AF65-F5344CB8AC3E}">
        <p14:creationId xmlns:p14="http://schemas.microsoft.com/office/powerpoint/2010/main" val="36252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/>
              <a:t>Types of Economic Systems: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133600"/>
            <a:ext cx="8007350" cy="3657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1. </a:t>
            </a:r>
            <a:r>
              <a:rPr lang="en-US" sz="4000" b="1" dirty="0" smtClean="0"/>
              <a:t>Traditional Economy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2. </a:t>
            </a:r>
            <a:r>
              <a:rPr lang="en-US" sz="4000" b="1" dirty="0" smtClean="0"/>
              <a:t>Command Economy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3. </a:t>
            </a:r>
            <a:r>
              <a:rPr lang="en-US" sz="4000" b="1" dirty="0" smtClean="0"/>
              <a:t>Market Economy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1268" name="Picture 4" descr="C:\Documents and Settings\e200602727\Local Settings\Temporary Internet Files\Content.IE5\MQB77Q72\MCj042503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5146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1150" y="152400"/>
            <a:ext cx="8385175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200" dirty="0" smtClean="0"/>
              <a:t>Traditional Economy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293" y="990600"/>
            <a:ext cx="8915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 smtClean="0"/>
              <a:t>An economic system in which economic decisions are based on customs and beliefs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 smtClean="0"/>
              <a:t>People will make what they always made &amp; will do the same work their parents did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 smtClean="0"/>
              <a:t>Exchange of goods is done through Bartering: trading without using money</a:t>
            </a:r>
          </a:p>
        </p:txBody>
      </p:sp>
      <p:pic>
        <p:nvPicPr>
          <p:cNvPr id="13316" name="Picture 10" descr="C:\Documents and Settings\e200602727\Local Settings\Temporary Internet Files\Content.IE5\8JWNLQZ2\MCj019849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209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926</TotalTime>
  <Words>1118</Words>
  <Application>Microsoft Office PowerPoint</Application>
  <PresentationFormat>On-screen Show (4:3)</PresentationFormat>
  <Paragraphs>134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Mesh</vt:lpstr>
      <vt:lpstr>1_Mesh</vt:lpstr>
      <vt:lpstr>Economic Systems </vt:lpstr>
      <vt:lpstr>Essential Question:  How do economic systems answer the questions of what, how, and for whom to produce?</vt:lpstr>
      <vt:lpstr>Standards:</vt:lpstr>
      <vt:lpstr>Economic Systems</vt:lpstr>
      <vt:lpstr>PowerPoint Presentation</vt:lpstr>
      <vt:lpstr>Economic Systems</vt:lpstr>
      <vt:lpstr>Economic Systems</vt:lpstr>
      <vt:lpstr>Types of Economic Systems:</vt:lpstr>
      <vt:lpstr>Traditional Economy</vt:lpstr>
      <vt:lpstr>Traditional Economy</vt:lpstr>
      <vt:lpstr>Traditional Economy </vt:lpstr>
      <vt:lpstr>Command Economy</vt:lpstr>
      <vt:lpstr>Command Economy</vt:lpstr>
      <vt:lpstr>Command Economy</vt:lpstr>
      <vt:lpstr>Market Economy</vt:lpstr>
      <vt:lpstr>Market Economy</vt:lpstr>
      <vt:lpstr>PowerPoint Presentation</vt:lpstr>
      <vt:lpstr>Mixed Economy</vt:lpstr>
      <vt:lpstr>Mixed Economy</vt:lpstr>
      <vt:lpstr>PowerPoint Presentation</vt:lpstr>
      <vt:lpstr>Name That Economic System Activity</vt:lpstr>
      <vt:lpstr>Summarizing Strategy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 Notes</dc:title>
  <dc:creator>GCPS</dc:creator>
  <cp:lastModifiedBy>Windows User</cp:lastModifiedBy>
  <cp:revision>44</cp:revision>
  <dcterms:created xsi:type="dcterms:W3CDTF">2007-11-26T17:28:00Z</dcterms:created>
  <dcterms:modified xsi:type="dcterms:W3CDTF">2016-08-28T00:41:54Z</dcterms:modified>
</cp:coreProperties>
</file>