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26"/>
  </p:notesMasterIdLst>
  <p:handoutMasterIdLst>
    <p:handoutMasterId r:id="rId27"/>
  </p:handoutMasterIdLst>
  <p:sldIdLst>
    <p:sldId id="256" r:id="rId3"/>
    <p:sldId id="295" r:id="rId4"/>
    <p:sldId id="290" r:id="rId5"/>
    <p:sldId id="272" r:id="rId6"/>
    <p:sldId id="273" r:id="rId7"/>
    <p:sldId id="274" r:id="rId8"/>
    <p:sldId id="257" r:id="rId9"/>
    <p:sldId id="280" r:id="rId10"/>
    <p:sldId id="281" r:id="rId11"/>
    <p:sldId id="285" r:id="rId12"/>
    <p:sldId id="287" r:id="rId13"/>
    <p:sldId id="288" r:id="rId14"/>
    <p:sldId id="286" r:id="rId15"/>
    <p:sldId id="294" r:id="rId16"/>
    <p:sldId id="282" r:id="rId17"/>
    <p:sldId id="283" r:id="rId18"/>
    <p:sldId id="296" r:id="rId19"/>
    <p:sldId id="297" r:id="rId20"/>
    <p:sldId id="298" r:id="rId21"/>
    <p:sldId id="299" r:id="rId22"/>
    <p:sldId id="300" r:id="rId23"/>
    <p:sldId id="301" r:id="rId24"/>
    <p:sldId id="302"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Black"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Black"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Black"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Black"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Black"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0" autoAdjust="0"/>
    <p:restoredTop sz="90929"/>
  </p:normalViewPr>
  <p:slideViewPr>
    <p:cSldViewPr>
      <p:cViewPr varScale="1">
        <p:scale>
          <a:sx n="68" d="100"/>
          <a:sy n="68" d="100"/>
        </p:scale>
        <p:origin x="119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110B49A-7B9B-4638-87B7-911E33688EE9}" type="slidenum">
              <a:rPr lang="en-US"/>
              <a:pPr>
                <a:defRPr/>
              </a:pPr>
              <a:t>‹#›</a:t>
            </a:fld>
            <a:endParaRPr lang="en-US"/>
          </a:p>
        </p:txBody>
      </p:sp>
    </p:spTree>
    <p:extLst>
      <p:ext uri="{BB962C8B-B14F-4D97-AF65-F5344CB8AC3E}">
        <p14:creationId xmlns:p14="http://schemas.microsoft.com/office/powerpoint/2010/main" val="3453035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944CFA-600E-430F-AAC3-6BF269F6FAEF}" type="slidenum">
              <a:rPr lang="en-US"/>
              <a:pPr>
                <a:defRPr/>
              </a:pPr>
              <a:t>‹#›</a:t>
            </a:fld>
            <a:endParaRPr lang="en-US"/>
          </a:p>
        </p:txBody>
      </p:sp>
    </p:spTree>
    <p:extLst>
      <p:ext uri="{BB962C8B-B14F-4D97-AF65-F5344CB8AC3E}">
        <p14:creationId xmlns:p14="http://schemas.microsoft.com/office/powerpoint/2010/main" val="2427096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Black" pitchFamily="34" charset="0"/>
        <a:ea typeface="ＭＳ Ｐゴシック" pitchFamily="80" charset="-128"/>
        <a:cs typeface="+mn-cs"/>
      </a:defRPr>
    </a:lvl1pPr>
    <a:lvl2pPr marL="457200" algn="l" rtl="0" eaLnBrk="0" fontAlgn="base" hangingPunct="0">
      <a:spcBef>
        <a:spcPct val="30000"/>
      </a:spcBef>
      <a:spcAft>
        <a:spcPct val="0"/>
      </a:spcAft>
      <a:defRPr sz="1200" kern="1200">
        <a:solidFill>
          <a:schemeClr val="tx1"/>
        </a:solidFill>
        <a:latin typeface="Arial Black" pitchFamily="34" charset="0"/>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Arial Black" pitchFamily="34" charset="0"/>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Arial Black" pitchFamily="34" charset="0"/>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Arial Black"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3364D261-90D3-474D-883C-7F86881E84E2}" type="slidenum">
              <a:rPr lang="en-US" altLang="en-US" sz="1200" smtClean="0"/>
              <a:pPr/>
              <a:t>1</a:t>
            </a:fld>
            <a:endParaRPr lang="en-US" altLang="en-US" sz="12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introduce the essential question for the lesson</a:t>
            </a:r>
          </a:p>
        </p:txBody>
      </p:sp>
    </p:spTree>
    <p:extLst>
      <p:ext uri="{BB962C8B-B14F-4D97-AF65-F5344CB8AC3E}">
        <p14:creationId xmlns:p14="http://schemas.microsoft.com/office/powerpoint/2010/main" val="173240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10</a:t>
            </a:fld>
            <a:endParaRPr lang="en-US"/>
          </a:p>
        </p:txBody>
      </p:sp>
    </p:spTree>
    <p:extLst>
      <p:ext uri="{BB962C8B-B14F-4D97-AF65-F5344CB8AC3E}">
        <p14:creationId xmlns:p14="http://schemas.microsoft.com/office/powerpoint/2010/main" val="365884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on the slide to the class. The teacher can call on individual students or ask for volunteers to answer the question. The teacher should spend no more than 2 minutes discussing the question and answer with the class.</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11</a:t>
            </a:fld>
            <a:endParaRPr lang="en-US"/>
          </a:p>
        </p:txBody>
      </p:sp>
    </p:spTree>
    <p:extLst>
      <p:ext uri="{BB962C8B-B14F-4D97-AF65-F5344CB8AC3E}">
        <p14:creationId xmlns:p14="http://schemas.microsoft.com/office/powerpoint/2010/main" val="120815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12</a:t>
            </a:fld>
            <a:endParaRPr lang="en-US"/>
          </a:p>
        </p:txBody>
      </p:sp>
    </p:spTree>
    <p:extLst>
      <p:ext uri="{BB962C8B-B14F-4D97-AF65-F5344CB8AC3E}">
        <p14:creationId xmlns:p14="http://schemas.microsoft.com/office/powerpoint/2010/main" val="4268648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13</a:t>
            </a:fld>
            <a:endParaRPr lang="en-US"/>
          </a:p>
        </p:txBody>
      </p:sp>
    </p:spTree>
    <p:extLst>
      <p:ext uri="{BB962C8B-B14F-4D97-AF65-F5344CB8AC3E}">
        <p14:creationId xmlns:p14="http://schemas.microsoft.com/office/powerpoint/2010/main" val="190718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pose the question to the class and briefly discuss some of their responses. Students should make the connection that their education is free and they are required to go to school so there is a strong investment in their human capital.</a:t>
            </a:r>
            <a:endParaRPr lang="en-US" dirty="0"/>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14</a:t>
            </a:fld>
            <a:endParaRPr lang="en-US"/>
          </a:p>
        </p:txBody>
      </p:sp>
    </p:spTree>
    <p:extLst>
      <p:ext uri="{BB962C8B-B14F-4D97-AF65-F5344CB8AC3E}">
        <p14:creationId xmlns:p14="http://schemas.microsoft.com/office/powerpoint/2010/main" val="420428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15</a:t>
            </a:fld>
            <a:endParaRPr lang="en-US"/>
          </a:p>
        </p:txBody>
      </p:sp>
    </p:spTree>
    <p:extLst>
      <p:ext uri="{BB962C8B-B14F-4D97-AF65-F5344CB8AC3E}">
        <p14:creationId xmlns:p14="http://schemas.microsoft.com/office/powerpoint/2010/main" val="63929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16</a:t>
            </a:fld>
            <a:endParaRPr lang="en-US"/>
          </a:p>
        </p:txBody>
      </p:sp>
    </p:spTree>
    <p:extLst>
      <p:ext uri="{BB962C8B-B14F-4D97-AF65-F5344CB8AC3E}">
        <p14:creationId xmlns:p14="http://schemas.microsoft.com/office/powerpoint/2010/main" val="11100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C1475675-ADB7-4E1E-BBD1-1C5BFB053B5B}" type="slidenum">
              <a:rPr lang="en-US" smtClean="0"/>
              <a:pPr>
                <a:defRPr/>
              </a:pPr>
              <a:t>17</a:t>
            </a:fld>
            <a:endParaRPr lang="en-US"/>
          </a:p>
        </p:txBody>
      </p:sp>
    </p:spTree>
    <p:extLst>
      <p:ext uri="{BB962C8B-B14F-4D97-AF65-F5344CB8AC3E}">
        <p14:creationId xmlns:p14="http://schemas.microsoft.com/office/powerpoint/2010/main" val="1849772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a:p>
            <a:endParaRPr lang="en-US" dirty="0"/>
          </a:p>
        </p:txBody>
      </p:sp>
      <p:sp>
        <p:nvSpPr>
          <p:cNvPr id="4" name="Slide Number Placeholder 3"/>
          <p:cNvSpPr>
            <a:spLocks noGrp="1"/>
          </p:cNvSpPr>
          <p:nvPr>
            <p:ph type="sldNum" sz="quarter" idx="10"/>
          </p:nvPr>
        </p:nvSpPr>
        <p:spPr/>
        <p:txBody>
          <a:bodyPr/>
          <a:lstStyle/>
          <a:p>
            <a:pPr>
              <a:defRPr/>
            </a:pPr>
            <a:fld id="{C1475675-ADB7-4E1E-BBD1-1C5BFB053B5B}" type="slidenum">
              <a:rPr lang="en-US" smtClean="0"/>
              <a:pPr>
                <a:defRPr/>
              </a:pPr>
              <a:t>18</a:t>
            </a:fld>
            <a:endParaRPr lang="en-US"/>
          </a:p>
        </p:txBody>
      </p:sp>
    </p:spTree>
    <p:extLst>
      <p:ext uri="{BB962C8B-B14F-4D97-AF65-F5344CB8AC3E}">
        <p14:creationId xmlns:p14="http://schemas.microsoft.com/office/powerpoint/2010/main" val="344424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1475675-ADB7-4E1E-BBD1-1C5BFB053B5B}" type="slidenum">
              <a:rPr lang="en-US" smtClean="0"/>
              <a:pPr>
                <a:defRPr/>
              </a:pPr>
              <a:t>19</a:t>
            </a:fld>
            <a:endParaRPr lang="en-US"/>
          </a:p>
        </p:txBody>
      </p:sp>
    </p:spTree>
    <p:extLst>
      <p:ext uri="{BB962C8B-B14F-4D97-AF65-F5344CB8AC3E}">
        <p14:creationId xmlns:p14="http://schemas.microsoft.com/office/powerpoint/2010/main" val="30508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5BA635B9-43E8-42B8-A0D1-BBE50CF69D46}" type="slidenum">
              <a:rPr lang="en-US" altLang="en-US" sz="1200">
                <a:solidFill>
                  <a:srgbClr val="000000"/>
                </a:solidFill>
              </a:rPr>
              <a:pPr/>
              <a:t>2</a:t>
            </a:fld>
            <a:endParaRPr lang="en-US" altLang="en-US" sz="12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a:t>
            </a:r>
            <a:r>
              <a:rPr lang="en-US" altLang="en-US" baseline="0" dirty="0" smtClean="0">
                <a:ea typeface="ＭＳ Ｐゴシック" pitchFamily="34" charset="-128"/>
              </a:rPr>
              <a:t> The teacher should introduce the standards that align to the essential question</a:t>
            </a:r>
            <a:endParaRPr lang="en-US" altLang="en-US" dirty="0" smtClean="0">
              <a:ea typeface="ＭＳ Ｐゴシック" pitchFamily="34" charset="-128"/>
            </a:endParaRPr>
          </a:p>
        </p:txBody>
      </p:sp>
    </p:spTree>
    <p:extLst>
      <p:ext uri="{BB962C8B-B14F-4D97-AF65-F5344CB8AC3E}">
        <p14:creationId xmlns:p14="http://schemas.microsoft.com/office/powerpoint/2010/main" val="3224380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Individually or with a partner, students compare two maps with natural resources and answer questions</a:t>
            </a:r>
            <a:endParaRPr lang="en-US" dirty="0"/>
          </a:p>
        </p:txBody>
      </p:sp>
      <p:sp>
        <p:nvSpPr>
          <p:cNvPr id="4" name="Slide Number Placeholder 3"/>
          <p:cNvSpPr>
            <a:spLocks noGrp="1"/>
          </p:cNvSpPr>
          <p:nvPr>
            <p:ph type="sldNum" sz="quarter" idx="10"/>
          </p:nvPr>
        </p:nvSpPr>
        <p:spPr/>
        <p:txBody>
          <a:bodyPr/>
          <a:lstStyle/>
          <a:p>
            <a:pPr>
              <a:defRPr/>
            </a:pPr>
            <a:fld id="{C1475675-ADB7-4E1E-BBD1-1C5BFB053B5B}" type="slidenum">
              <a:rPr lang="en-US" smtClean="0"/>
              <a:pPr>
                <a:defRPr/>
              </a:pPr>
              <a:t>20</a:t>
            </a:fld>
            <a:endParaRPr lang="en-US"/>
          </a:p>
        </p:txBody>
      </p:sp>
    </p:spTree>
    <p:extLst>
      <p:ext uri="{BB962C8B-B14F-4D97-AF65-F5344CB8AC3E}">
        <p14:creationId xmlns:p14="http://schemas.microsoft.com/office/powerpoint/2010/main" val="72799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08CA254D-F130-40A3-9084-F0824E251B12}" type="slidenum">
              <a:rPr lang="en-US" smtClean="0"/>
              <a:pPr>
                <a:defRPr/>
              </a:pPr>
              <a:t>21</a:t>
            </a:fld>
            <a:endParaRPr lang="en-US"/>
          </a:p>
        </p:txBody>
      </p:sp>
    </p:spTree>
    <p:extLst>
      <p:ext uri="{BB962C8B-B14F-4D97-AF65-F5344CB8AC3E}">
        <p14:creationId xmlns:p14="http://schemas.microsoft.com/office/powerpoint/2010/main" val="3961170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8F8BD7BA-372F-434A-B82A-858FA62936A2}" type="slidenum">
              <a:rPr lang="en-US" altLang="en-US" sz="1200" smtClean="0"/>
              <a:pPr/>
              <a:t>22</a:t>
            </a:fld>
            <a:endParaRPr lang="en-US" altLang="en-US"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while the students summarize the important information on their graphic organizer.</a:t>
            </a:r>
          </a:p>
        </p:txBody>
      </p:sp>
    </p:spTree>
    <p:extLst>
      <p:ext uri="{BB962C8B-B14F-4D97-AF65-F5344CB8AC3E}">
        <p14:creationId xmlns:p14="http://schemas.microsoft.com/office/powerpoint/2010/main" val="31173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99503517-0B47-4399-836F-BCC2662ABF6B}" type="slidenum">
              <a:rPr lang="en-US" altLang="en-US" sz="1200" smtClean="0"/>
              <a:pPr/>
              <a:t>23</a:t>
            </a:fld>
            <a:endParaRPr lang="en-US" altLang="en-US"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while the students summarize the important information on their graphic organizer.</a:t>
            </a:r>
          </a:p>
        </p:txBody>
      </p:sp>
    </p:spTree>
    <p:extLst>
      <p:ext uri="{BB962C8B-B14F-4D97-AF65-F5344CB8AC3E}">
        <p14:creationId xmlns:p14="http://schemas.microsoft.com/office/powerpoint/2010/main" val="375361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Factors that Influence Economic Growth Graphic Organizer [linked on the resource page] to record important information during the lesson</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3</a:t>
            </a:fld>
            <a:endParaRPr lang="en-US"/>
          </a:p>
        </p:txBody>
      </p:sp>
    </p:spTree>
    <p:extLst>
      <p:ext uri="{BB962C8B-B14F-4D97-AF65-F5344CB8AC3E}">
        <p14:creationId xmlns:p14="http://schemas.microsoft.com/office/powerpoint/2010/main" val="109487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880DC99A-77DB-4B8F-96DB-F7250B4E76ED}" type="slidenum">
              <a:rPr lang="en-US" altLang="en-US" sz="1200" smtClean="0">
                <a:solidFill>
                  <a:srgbClr val="000000"/>
                </a:solidFill>
              </a:rPr>
              <a:pPr/>
              <a:t>4</a:t>
            </a:fld>
            <a:endParaRPr lang="en-US" altLang="en-US" sz="1200"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while the students summarize the important information on their graphic organizer.</a:t>
            </a:r>
          </a:p>
        </p:txBody>
      </p:sp>
    </p:spTree>
    <p:extLst>
      <p:ext uri="{BB962C8B-B14F-4D97-AF65-F5344CB8AC3E}">
        <p14:creationId xmlns:p14="http://schemas.microsoft.com/office/powerpoint/2010/main" val="315796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79A220AD-F250-4609-ADEA-AFD938611482}" type="slidenum">
              <a:rPr lang="en-US" altLang="en-US" sz="1200" smtClean="0">
                <a:solidFill>
                  <a:srgbClr val="000000"/>
                </a:solidFill>
              </a:rPr>
              <a:pPr/>
              <a:t>5</a:t>
            </a:fld>
            <a:endParaRPr lang="en-US" altLang="en-US" sz="1200"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while the students summarize the important information on their graphic organizer.</a:t>
            </a:r>
          </a:p>
        </p:txBody>
      </p:sp>
    </p:spTree>
    <p:extLst>
      <p:ext uri="{BB962C8B-B14F-4D97-AF65-F5344CB8AC3E}">
        <p14:creationId xmlns:p14="http://schemas.microsoft.com/office/powerpoint/2010/main" val="31407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21CA4E1D-AB77-4480-83C6-7230DDE1992E}" type="slidenum">
              <a:rPr lang="en-US" altLang="en-US" sz="1200" smtClean="0">
                <a:solidFill>
                  <a:srgbClr val="000000"/>
                </a:solidFill>
              </a:rPr>
              <a:pPr/>
              <a:t>6</a:t>
            </a:fld>
            <a:endParaRPr lang="en-US" altLang="en-US" sz="12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while the students summarize the important information on their graphic organizer.</a:t>
            </a:r>
          </a:p>
        </p:txBody>
      </p:sp>
    </p:spTree>
    <p:extLst>
      <p:ext uri="{BB962C8B-B14F-4D97-AF65-F5344CB8AC3E}">
        <p14:creationId xmlns:p14="http://schemas.microsoft.com/office/powerpoint/2010/main" val="66751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fld id="{2C062300-8D17-4B5F-94AD-96C30EF7B916}" type="slidenum">
              <a:rPr lang="en-US" altLang="en-US" sz="1200" smtClean="0"/>
              <a:pPr/>
              <a:t>7</a:t>
            </a:fld>
            <a:endParaRPr lang="en-US" altLang="en-US" sz="12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 The teacher should present the information on the slide to lead to the upcoming slides</a:t>
            </a:r>
          </a:p>
        </p:txBody>
      </p:sp>
    </p:spTree>
    <p:extLst>
      <p:ext uri="{BB962C8B-B14F-4D97-AF65-F5344CB8AC3E}">
        <p14:creationId xmlns:p14="http://schemas.microsoft.com/office/powerpoint/2010/main" val="294499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8</a:t>
            </a:fld>
            <a:endParaRPr lang="en-US"/>
          </a:p>
        </p:txBody>
      </p:sp>
    </p:spTree>
    <p:extLst>
      <p:ext uri="{BB962C8B-B14F-4D97-AF65-F5344CB8AC3E}">
        <p14:creationId xmlns:p14="http://schemas.microsoft.com/office/powerpoint/2010/main" val="399791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summarize the important information on their graphic organizer.</a:t>
            </a:r>
          </a:p>
        </p:txBody>
      </p:sp>
      <p:sp>
        <p:nvSpPr>
          <p:cNvPr id="4" name="Slide Number Placeholder 3"/>
          <p:cNvSpPr>
            <a:spLocks noGrp="1"/>
          </p:cNvSpPr>
          <p:nvPr>
            <p:ph type="sldNum" sz="quarter" idx="10"/>
          </p:nvPr>
        </p:nvSpPr>
        <p:spPr/>
        <p:txBody>
          <a:bodyPr/>
          <a:lstStyle/>
          <a:p>
            <a:pPr>
              <a:defRPr/>
            </a:pPr>
            <a:fld id="{2F944CFA-600E-430F-AAC3-6BF269F6FAEF}" type="slidenum">
              <a:rPr lang="en-US" smtClean="0"/>
              <a:pPr>
                <a:defRPr/>
              </a:pPr>
              <a:t>9</a:t>
            </a:fld>
            <a:endParaRPr lang="en-US"/>
          </a:p>
        </p:txBody>
      </p:sp>
    </p:spTree>
    <p:extLst>
      <p:ext uri="{BB962C8B-B14F-4D97-AF65-F5344CB8AC3E}">
        <p14:creationId xmlns:p14="http://schemas.microsoft.com/office/powerpoint/2010/main" val="90279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286000"/>
            <a:ext cx="7467600" cy="1143000"/>
          </a:xfrm>
        </p:spPr>
        <p:txBody>
          <a:bodyPr/>
          <a:lstStyle>
            <a:lvl1pPr algn="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9099E-2EAE-4D0B-AC0B-CE644DDBEE82}" type="slidenum">
              <a:rPr lang="en-US"/>
              <a:pPr>
                <a:defRPr/>
              </a:pPr>
              <a:t>‹#›</a:t>
            </a:fld>
            <a:endParaRPr lang="en-US"/>
          </a:p>
        </p:txBody>
      </p:sp>
    </p:spTree>
    <p:extLst>
      <p:ext uri="{BB962C8B-B14F-4D97-AF65-F5344CB8AC3E}">
        <p14:creationId xmlns:p14="http://schemas.microsoft.com/office/powerpoint/2010/main" val="400431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52713D-0DD9-4922-B7AB-8D599EBBBC85}" type="slidenum">
              <a:rPr lang="en-US"/>
              <a:pPr>
                <a:defRPr/>
              </a:pPr>
              <a:t>‹#›</a:t>
            </a:fld>
            <a:endParaRPr lang="en-US"/>
          </a:p>
        </p:txBody>
      </p:sp>
    </p:spTree>
    <p:extLst>
      <p:ext uri="{BB962C8B-B14F-4D97-AF65-F5344CB8AC3E}">
        <p14:creationId xmlns:p14="http://schemas.microsoft.com/office/powerpoint/2010/main" val="304904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69F5D-2A48-4F81-A21F-6D32F24BD9FC}" type="slidenum">
              <a:rPr lang="en-US"/>
              <a:pPr>
                <a:defRPr/>
              </a:pPr>
              <a:t>‹#›</a:t>
            </a:fld>
            <a:endParaRPr lang="en-US"/>
          </a:p>
        </p:txBody>
      </p:sp>
    </p:spTree>
    <p:extLst>
      <p:ext uri="{BB962C8B-B14F-4D97-AF65-F5344CB8AC3E}">
        <p14:creationId xmlns:p14="http://schemas.microsoft.com/office/powerpoint/2010/main" val="291194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286000"/>
            <a:ext cx="7467600" cy="1143000"/>
          </a:xfrm>
        </p:spPr>
        <p:txBody>
          <a:bodyPr/>
          <a:lstStyle>
            <a:lvl1pPr algn="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E7C51A-E81C-475A-B2D3-693F13F742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8335179"/>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74064E-AC31-4C59-9367-A7F12AC68E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6431479"/>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67BC87-E829-42CD-A728-C0BFED260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480126"/>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52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F20E8F-15C8-4C2A-BC62-E2212657C1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1717857"/>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58860A-63D8-4E7A-A1AB-E7D5FD1B43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7993464"/>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8659A8-6052-4C73-BA8E-C190F8F045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696775"/>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5ECD00-72EC-4CC7-B630-15E008BBC8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73533"/>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D43439-A9FB-49EC-AF4A-8576CC4F9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786187"/>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2D9AF3-16EB-4A06-9560-AD9A5D3FC881}" type="slidenum">
              <a:rPr lang="en-US"/>
              <a:pPr>
                <a:defRPr/>
              </a:pPr>
              <a:t>‹#›</a:t>
            </a:fld>
            <a:endParaRPr lang="en-US"/>
          </a:p>
        </p:txBody>
      </p:sp>
    </p:spTree>
    <p:extLst>
      <p:ext uri="{BB962C8B-B14F-4D97-AF65-F5344CB8AC3E}">
        <p14:creationId xmlns:p14="http://schemas.microsoft.com/office/powerpoint/2010/main" val="18693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4A834E-E945-4A65-A9C4-01570BCF8E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614775"/>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4EF3A0-1066-4D63-A863-80E6F93877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8545030"/>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609600"/>
            <a:ext cx="18859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55054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0C7C6B-1113-4956-B76E-B6A0869FE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7616005"/>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29D8E-2178-4CBE-BA9F-1059ABBA5D7E}" type="slidenum">
              <a:rPr lang="en-US"/>
              <a:pPr>
                <a:defRPr/>
              </a:pPr>
              <a:t>‹#›</a:t>
            </a:fld>
            <a:endParaRPr lang="en-US"/>
          </a:p>
        </p:txBody>
      </p:sp>
    </p:spTree>
    <p:extLst>
      <p:ext uri="{BB962C8B-B14F-4D97-AF65-F5344CB8AC3E}">
        <p14:creationId xmlns:p14="http://schemas.microsoft.com/office/powerpoint/2010/main" val="236923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52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757C5C-67D3-4B85-B667-9006A5AF61CC}" type="slidenum">
              <a:rPr lang="en-US"/>
              <a:pPr>
                <a:defRPr/>
              </a:pPr>
              <a:t>‹#›</a:t>
            </a:fld>
            <a:endParaRPr lang="en-US"/>
          </a:p>
        </p:txBody>
      </p:sp>
    </p:spTree>
    <p:extLst>
      <p:ext uri="{BB962C8B-B14F-4D97-AF65-F5344CB8AC3E}">
        <p14:creationId xmlns:p14="http://schemas.microsoft.com/office/powerpoint/2010/main" val="3552620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1C093A-D5BB-41E6-AF1C-46772E1443B4}" type="slidenum">
              <a:rPr lang="en-US"/>
              <a:pPr>
                <a:defRPr/>
              </a:pPr>
              <a:t>‹#›</a:t>
            </a:fld>
            <a:endParaRPr lang="en-US"/>
          </a:p>
        </p:txBody>
      </p:sp>
    </p:spTree>
    <p:extLst>
      <p:ext uri="{BB962C8B-B14F-4D97-AF65-F5344CB8AC3E}">
        <p14:creationId xmlns:p14="http://schemas.microsoft.com/office/powerpoint/2010/main" val="10244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8AE7CC1-F2DF-4AF9-9E0D-0D58B309B3C7}" type="slidenum">
              <a:rPr lang="en-US"/>
              <a:pPr>
                <a:defRPr/>
              </a:pPr>
              <a:t>‹#›</a:t>
            </a:fld>
            <a:endParaRPr lang="en-US"/>
          </a:p>
        </p:txBody>
      </p:sp>
    </p:spTree>
    <p:extLst>
      <p:ext uri="{BB962C8B-B14F-4D97-AF65-F5344CB8AC3E}">
        <p14:creationId xmlns:p14="http://schemas.microsoft.com/office/powerpoint/2010/main" val="373554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3D47ED-7924-4BBC-984A-A3385BC1B180}" type="slidenum">
              <a:rPr lang="en-US"/>
              <a:pPr>
                <a:defRPr/>
              </a:pPr>
              <a:t>‹#›</a:t>
            </a:fld>
            <a:endParaRPr lang="en-US"/>
          </a:p>
        </p:txBody>
      </p:sp>
    </p:spTree>
    <p:extLst>
      <p:ext uri="{BB962C8B-B14F-4D97-AF65-F5344CB8AC3E}">
        <p14:creationId xmlns:p14="http://schemas.microsoft.com/office/powerpoint/2010/main" val="207759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73311-DA96-45BD-A0F2-A924316845E6}" type="slidenum">
              <a:rPr lang="en-US"/>
              <a:pPr>
                <a:defRPr/>
              </a:pPr>
              <a:t>‹#›</a:t>
            </a:fld>
            <a:endParaRPr lang="en-US"/>
          </a:p>
        </p:txBody>
      </p:sp>
    </p:spTree>
    <p:extLst>
      <p:ext uri="{BB962C8B-B14F-4D97-AF65-F5344CB8AC3E}">
        <p14:creationId xmlns:p14="http://schemas.microsoft.com/office/powerpoint/2010/main" val="31735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CC1840-E356-43FD-B246-17D064F1C86B}" type="slidenum">
              <a:rPr lang="en-US"/>
              <a:pPr>
                <a:defRPr/>
              </a:pPr>
              <a:t>‹#›</a:t>
            </a:fld>
            <a:endParaRPr lang="en-US"/>
          </a:p>
        </p:txBody>
      </p:sp>
    </p:spTree>
    <p:extLst>
      <p:ext uri="{BB962C8B-B14F-4D97-AF65-F5344CB8AC3E}">
        <p14:creationId xmlns:p14="http://schemas.microsoft.com/office/powerpoint/2010/main" val="313179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7543800" cy="1143000"/>
          </a:xfrm>
          <a:prstGeom prst="rect">
            <a:avLst/>
          </a:prstGeom>
          <a:noFill/>
          <a:ln>
            <a:noFill/>
          </a:ln>
          <a:effectLst>
            <a:outerShdw dist="25399"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81200"/>
            <a:ext cx="7543800" cy="4114800"/>
          </a:xfrm>
          <a:prstGeom prst="rect">
            <a:avLst/>
          </a:prstGeom>
          <a:noFill/>
          <a:ln>
            <a:noFill/>
          </a:ln>
          <a:effectLst>
            <a:outerShdw dist="25399"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defRPr>
            </a:lvl1pPr>
          </a:lstStyle>
          <a:p>
            <a:pPr>
              <a:defRPr/>
            </a:pPr>
            <a:endParaRPr lang="en-US"/>
          </a:p>
        </p:txBody>
      </p:sp>
      <p:sp>
        <p:nvSpPr>
          <p:cNvPr id="3077" name="Rectangle 5"/>
          <p:cNvSpPr>
            <a:spLocks noGrp="1" noChangeArrowheads="1"/>
          </p:cNvSpPr>
          <p:nvPr>
            <p:ph type="ftr" sz="quarter" idx="3"/>
          </p:nvPr>
        </p:nvSpPr>
        <p:spPr bwMode="auto">
          <a:xfrm>
            <a:off x="2667000" y="6248400"/>
            <a:ext cx="28956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defRPr>
            </a:lvl1pPr>
          </a:lstStyle>
          <a:p>
            <a:pPr>
              <a:defRPr/>
            </a:pPr>
            <a:endParaRPr lang="en-US"/>
          </a:p>
        </p:txBody>
      </p:sp>
      <p:sp>
        <p:nvSpPr>
          <p:cNvPr id="3078" name="Rectangle 6"/>
          <p:cNvSpPr>
            <a:spLocks noGrp="1" noChangeArrowheads="1"/>
          </p:cNvSpPr>
          <p:nvPr>
            <p:ph type="sldNum" sz="quarter" idx="4"/>
          </p:nvPr>
        </p:nvSpPr>
        <p:spPr bwMode="auto">
          <a:xfrm>
            <a:off x="59436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80" charset="-128"/>
              </a:defRPr>
            </a:lvl1pPr>
          </a:lstStyle>
          <a:p>
            <a:pPr>
              <a:defRPr/>
            </a:pPr>
            <a:fld id="{6AC4F213-2AA8-42B2-8872-4FAD5CC844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2pPr>
      <a:lvl3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3pPr>
      <a:lvl4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4pPr>
      <a:lvl5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5pPr>
      <a:lvl6pPr marL="457200" algn="ctr" rtl="0" fontAlgn="base">
        <a:spcBef>
          <a:spcPct val="0"/>
        </a:spcBef>
        <a:spcAft>
          <a:spcPct val="0"/>
        </a:spcAft>
        <a:defRPr sz="4400">
          <a:solidFill>
            <a:schemeClr val="tx2"/>
          </a:solidFill>
          <a:latin typeface="Impact" pitchFamily="80" charset="0"/>
          <a:ea typeface="ＭＳ Ｐゴシック" pitchFamily="80" charset="-128"/>
        </a:defRPr>
      </a:lvl6pPr>
      <a:lvl7pPr marL="914400" algn="ctr" rtl="0" fontAlgn="base">
        <a:spcBef>
          <a:spcPct val="0"/>
        </a:spcBef>
        <a:spcAft>
          <a:spcPct val="0"/>
        </a:spcAft>
        <a:defRPr sz="4400">
          <a:solidFill>
            <a:schemeClr val="tx2"/>
          </a:solidFill>
          <a:latin typeface="Impact" pitchFamily="80" charset="0"/>
          <a:ea typeface="ＭＳ Ｐゴシック" pitchFamily="80" charset="-128"/>
        </a:defRPr>
      </a:lvl7pPr>
      <a:lvl8pPr marL="1371600" algn="ctr" rtl="0" fontAlgn="base">
        <a:spcBef>
          <a:spcPct val="0"/>
        </a:spcBef>
        <a:spcAft>
          <a:spcPct val="0"/>
        </a:spcAft>
        <a:defRPr sz="4400">
          <a:solidFill>
            <a:schemeClr val="tx2"/>
          </a:solidFill>
          <a:latin typeface="Impact" pitchFamily="80" charset="0"/>
          <a:ea typeface="ＭＳ Ｐゴシック" pitchFamily="80" charset="-128"/>
        </a:defRPr>
      </a:lvl8pPr>
      <a:lvl9pPr marL="1828800" algn="ctr" rtl="0" fontAlgn="base">
        <a:spcBef>
          <a:spcPct val="0"/>
        </a:spcBef>
        <a:spcAft>
          <a:spcPct val="0"/>
        </a:spcAft>
        <a:defRPr sz="4400">
          <a:solidFill>
            <a:schemeClr val="tx2"/>
          </a:solidFill>
          <a:latin typeface="Impact" pitchFamily="80" charset="0"/>
          <a:ea typeface="ＭＳ Ｐゴシック" pitchFamily="80"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609600"/>
            <a:ext cx="7543800" cy="1143000"/>
          </a:xfrm>
          <a:prstGeom prst="rect">
            <a:avLst/>
          </a:prstGeom>
          <a:noFill/>
          <a:ln>
            <a:noFill/>
          </a:ln>
          <a:effectLst>
            <a:outerShdw dist="25399"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81200"/>
            <a:ext cx="7543800" cy="4114800"/>
          </a:xfrm>
          <a:prstGeom prst="rect">
            <a:avLst/>
          </a:prstGeom>
          <a:noFill/>
          <a:ln>
            <a:noFill/>
          </a:ln>
          <a:effectLst>
            <a:outerShdw dist="25399"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defRPr>
            </a:lvl1pPr>
          </a:lstStyle>
          <a:p>
            <a:pPr>
              <a:defRPr/>
            </a:pPr>
            <a:endParaRPr lang="en-US">
              <a:solidFill>
                <a:srgbClr val="000000"/>
              </a:solidFill>
            </a:endParaRPr>
          </a:p>
        </p:txBody>
      </p:sp>
      <p:sp>
        <p:nvSpPr>
          <p:cNvPr id="3077" name="Rectangle 5"/>
          <p:cNvSpPr>
            <a:spLocks noGrp="1" noChangeArrowheads="1"/>
          </p:cNvSpPr>
          <p:nvPr>
            <p:ph type="ftr" sz="quarter" idx="3"/>
          </p:nvPr>
        </p:nvSpPr>
        <p:spPr bwMode="auto">
          <a:xfrm>
            <a:off x="2667000" y="6248400"/>
            <a:ext cx="28956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bwMode="auto">
          <a:xfrm>
            <a:off x="59436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80" charset="-128"/>
              </a:defRPr>
            </a:lvl1pPr>
          </a:lstStyle>
          <a:p>
            <a:pPr>
              <a:defRPr/>
            </a:pPr>
            <a:fld id="{9FF44D1A-C476-4A79-8C1B-24B343C768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7002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2pPr>
      <a:lvl3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3pPr>
      <a:lvl4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4pPr>
      <a:lvl5pPr algn="ctr" rtl="0" eaLnBrk="0" fontAlgn="base" hangingPunct="0">
        <a:spcBef>
          <a:spcPct val="0"/>
        </a:spcBef>
        <a:spcAft>
          <a:spcPct val="0"/>
        </a:spcAft>
        <a:defRPr sz="4400">
          <a:solidFill>
            <a:schemeClr val="tx2"/>
          </a:solidFill>
          <a:latin typeface="Impact" pitchFamily="80" charset="0"/>
          <a:ea typeface="ＭＳ Ｐゴシック" pitchFamily="80" charset="-128"/>
        </a:defRPr>
      </a:lvl5pPr>
      <a:lvl6pPr marL="457200" algn="ctr" rtl="0" fontAlgn="base">
        <a:spcBef>
          <a:spcPct val="0"/>
        </a:spcBef>
        <a:spcAft>
          <a:spcPct val="0"/>
        </a:spcAft>
        <a:defRPr sz="4400">
          <a:solidFill>
            <a:schemeClr val="tx2"/>
          </a:solidFill>
          <a:latin typeface="Impact" pitchFamily="80" charset="0"/>
          <a:ea typeface="ＭＳ Ｐゴシック" pitchFamily="80" charset="-128"/>
        </a:defRPr>
      </a:lvl6pPr>
      <a:lvl7pPr marL="914400" algn="ctr" rtl="0" fontAlgn="base">
        <a:spcBef>
          <a:spcPct val="0"/>
        </a:spcBef>
        <a:spcAft>
          <a:spcPct val="0"/>
        </a:spcAft>
        <a:defRPr sz="4400">
          <a:solidFill>
            <a:schemeClr val="tx2"/>
          </a:solidFill>
          <a:latin typeface="Impact" pitchFamily="80" charset="0"/>
          <a:ea typeface="ＭＳ Ｐゴシック" pitchFamily="80" charset="-128"/>
        </a:defRPr>
      </a:lvl7pPr>
      <a:lvl8pPr marL="1371600" algn="ctr" rtl="0" fontAlgn="base">
        <a:spcBef>
          <a:spcPct val="0"/>
        </a:spcBef>
        <a:spcAft>
          <a:spcPct val="0"/>
        </a:spcAft>
        <a:defRPr sz="4400">
          <a:solidFill>
            <a:schemeClr val="tx2"/>
          </a:solidFill>
          <a:latin typeface="Impact" pitchFamily="80" charset="0"/>
          <a:ea typeface="ＭＳ Ｐゴシック" pitchFamily="80" charset="-128"/>
        </a:defRPr>
      </a:lvl8pPr>
      <a:lvl9pPr marL="1828800" algn="ctr" rtl="0" fontAlgn="base">
        <a:spcBef>
          <a:spcPct val="0"/>
        </a:spcBef>
        <a:spcAft>
          <a:spcPct val="0"/>
        </a:spcAft>
        <a:defRPr sz="4400">
          <a:solidFill>
            <a:schemeClr val="tx2"/>
          </a:solidFill>
          <a:latin typeface="Impact" pitchFamily="80" charset="0"/>
          <a:ea typeface="ＭＳ Ｐゴシック" pitchFamily="80"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85800"/>
            <a:ext cx="7848600" cy="2819400"/>
          </a:xfrm>
        </p:spPr>
        <p:txBody>
          <a:bodyPr/>
          <a:lstStyle/>
          <a:p>
            <a:pPr algn="ctr" eaLnBrk="1" hangingPunct="1">
              <a:defRPr/>
            </a:pPr>
            <a:r>
              <a:rPr lang="en-US" b="1" dirty="0" smtClean="0">
                <a:solidFill>
                  <a:schemeClr val="accent1"/>
                </a:solidFill>
                <a:effectLst>
                  <a:outerShdw blurRad="38100" dist="38100" dir="2700000" algn="tl">
                    <a:srgbClr val="000000">
                      <a:alpha val="43137"/>
                    </a:srgbClr>
                  </a:outerShdw>
                </a:effectLst>
                <a:latin typeface="Arial" charset="0"/>
                <a:cs typeface="Arial" charset="0"/>
              </a:rPr>
              <a:t>What is the relationship between human capital, capital investment, and GDP?</a:t>
            </a:r>
          </a:p>
        </p:txBody>
      </p:sp>
      <p:sp>
        <p:nvSpPr>
          <p:cNvPr id="2" name="Subtitle 1"/>
          <p:cNvSpPr>
            <a:spLocks noGrp="1"/>
          </p:cNvSpPr>
          <p:nvPr>
            <p:ph type="subTitle" idx="1"/>
          </p:nvPr>
        </p:nvSpPr>
        <p:spPr>
          <a:xfrm>
            <a:off x="457200" y="4191000"/>
            <a:ext cx="6934200" cy="1301046"/>
          </a:xfrm>
        </p:spPr>
        <p:txBody>
          <a:bodyPr/>
          <a:lstStyle/>
          <a:p>
            <a:pPr algn="ctr">
              <a:defRPr/>
            </a:pPr>
            <a:r>
              <a:rPr lang="en-US"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SS6E3a-b, SS6E7a-b, SS6E10a-b, SS6G4c, SS6G11e, SS6G14b</a:t>
            </a:r>
            <a:endParaRPr lang="en-US"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143000"/>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Human Capital, Literacy Rate, and Standard of Living</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17411" name="TextBox 4"/>
          <p:cNvSpPr txBox="1">
            <a:spLocks noChangeArrowheads="1"/>
          </p:cNvSpPr>
          <p:nvPr/>
        </p:nvSpPr>
        <p:spPr bwMode="auto">
          <a:xfrm>
            <a:off x="609600" y="2057400"/>
            <a:ext cx="6858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dirty="0">
                <a:solidFill>
                  <a:schemeClr val="accent1"/>
                </a:solidFill>
                <a:latin typeface="Arial" charset="0"/>
                <a:cs typeface="Arial" charset="0"/>
              </a:rPr>
              <a:t>There is a relationship between education levels and human capital in terms of people’s ability to produce income.</a:t>
            </a:r>
          </a:p>
          <a:p>
            <a:pPr algn="ctr"/>
            <a:endParaRPr lang="en-US" altLang="en-US" dirty="0">
              <a:solidFill>
                <a:schemeClr val="accent1"/>
              </a:solidFill>
              <a:latin typeface="Arial" charset="0"/>
              <a:cs typeface="Arial" charset="0"/>
            </a:endParaRPr>
          </a:p>
          <a:p>
            <a:pPr algn="ctr"/>
            <a:r>
              <a:rPr lang="en-US" altLang="en-US" b="1" dirty="0">
                <a:solidFill>
                  <a:schemeClr val="accent1"/>
                </a:solidFill>
                <a:latin typeface="Arial" charset="0"/>
                <a:cs typeface="Arial" charset="0"/>
              </a:rPr>
              <a:t>Literacy Rate </a:t>
            </a:r>
            <a:r>
              <a:rPr lang="en-US" altLang="en-US" dirty="0">
                <a:solidFill>
                  <a:schemeClr val="accent1"/>
                </a:solidFill>
                <a:latin typeface="Arial" charset="0"/>
                <a:cs typeface="Arial" charset="0"/>
              </a:rPr>
              <a:t>is the number of people in an area that can read and write.</a:t>
            </a:r>
          </a:p>
          <a:p>
            <a:pPr algn="ctr"/>
            <a:endParaRPr lang="en-US" altLang="en-US" dirty="0">
              <a:solidFill>
                <a:schemeClr val="accent1"/>
              </a:solidFill>
              <a:latin typeface="Arial" charset="0"/>
              <a:cs typeface="Arial" charset="0"/>
            </a:endParaRPr>
          </a:p>
          <a:p>
            <a:pPr algn="ctr"/>
            <a:r>
              <a:rPr lang="en-US" altLang="en-US" b="1" dirty="0">
                <a:solidFill>
                  <a:schemeClr val="accent1"/>
                </a:solidFill>
                <a:latin typeface="Arial" charset="0"/>
                <a:cs typeface="Arial" charset="0"/>
              </a:rPr>
              <a:t>Standard of Living </a:t>
            </a:r>
            <a:r>
              <a:rPr lang="en-US" altLang="en-US" dirty="0">
                <a:solidFill>
                  <a:schemeClr val="accent1"/>
                </a:solidFill>
                <a:latin typeface="Arial" charset="0"/>
                <a:cs typeface="Arial" charset="0"/>
              </a:rPr>
              <a:t>is a level of material comfort as measured by the goods, services, and luxuries available to an individual, group, or 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1000"/>
                                        <p:tgtEl>
                                          <p:spTgt spid="17411">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4000"/>
                                  </p:stCondLst>
                                  <p:childTnLst>
                                    <p:set>
                                      <p:cBhvr>
                                        <p:cTn id="10" dur="1" fill="hold">
                                          <p:stCondLst>
                                            <p:cond delay="0"/>
                                          </p:stCondLst>
                                        </p:cTn>
                                        <p:tgtEl>
                                          <p:spTgt spid="17411">
                                            <p:txEl>
                                              <p:pRg st="2" end="2"/>
                                            </p:txEl>
                                          </p:spTgt>
                                        </p:tgtEl>
                                        <p:attrNameLst>
                                          <p:attrName>style.visibility</p:attrName>
                                        </p:attrNameLst>
                                      </p:cBhvr>
                                      <p:to>
                                        <p:strVal val="visible"/>
                                      </p:to>
                                    </p:set>
                                    <p:animEffect transition="in" filter="dissolve">
                                      <p:cBhvr>
                                        <p:cTn id="11" dur="1000"/>
                                        <p:tgtEl>
                                          <p:spTgt spid="17411">
                                            <p:txEl>
                                              <p:pRg st="2" end="2"/>
                                            </p:txEl>
                                          </p:spTgt>
                                        </p:tgtEl>
                                      </p:cBhvr>
                                    </p:animEffect>
                                  </p:childTnLst>
                                </p:cTn>
                              </p:par>
                            </p:childTnLst>
                          </p:cTn>
                        </p:par>
                        <p:par>
                          <p:cTn id="12" fill="hold">
                            <p:stCondLst>
                              <p:cond delay="7000"/>
                            </p:stCondLst>
                            <p:childTnLst>
                              <p:par>
                                <p:cTn id="13" presetID="9" presetClass="entr" presetSubtype="0" fill="hold" nodeType="afterEffect">
                                  <p:stCondLst>
                                    <p:cond delay="3500"/>
                                  </p:stCondLst>
                                  <p:childTnLst>
                                    <p:set>
                                      <p:cBhvr>
                                        <p:cTn id="14" dur="1" fill="hold">
                                          <p:stCondLst>
                                            <p:cond delay="0"/>
                                          </p:stCondLst>
                                        </p:cTn>
                                        <p:tgtEl>
                                          <p:spTgt spid="17411">
                                            <p:txEl>
                                              <p:pRg st="4" end="4"/>
                                            </p:txEl>
                                          </p:spTgt>
                                        </p:tgtEl>
                                        <p:attrNameLst>
                                          <p:attrName>style.visibility</p:attrName>
                                        </p:attrNameLst>
                                      </p:cBhvr>
                                      <p:to>
                                        <p:strVal val="visible"/>
                                      </p:to>
                                    </p:set>
                                    <p:animEffect transition="in" filter="dissolve">
                                      <p:cBhvr>
                                        <p:cTn id="15"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838200"/>
          </a:xfrm>
        </p:spPr>
        <p:txBody>
          <a:bodyPr/>
          <a:lstStyle/>
          <a:p>
            <a:pPr>
              <a:defRPr/>
            </a:pPr>
            <a:r>
              <a:rPr lang="en-US" sz="6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Standard of Living</a:t>
            </a:r>
            <a:endParaRPr lang="en-US" sz="60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18435" name="TextBox 4"/>
          <p:cNvSpPr txBox="1">
            <a:spLocks noChangeArrowheads="1"/>
          </p:cNvSpPr>
          <p:nvPr/>
        </p:nvSpPr>
        <p:spPr bwMode="auto">
          <a:xfrm>
            <a:off x="646113" y="1828800"/>
            <a:ext cx="68945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600">
                <a:solidFill>
                  <a:schemeClr val="accent1"/>
                </a:solidFill>
                <a:latin typeface="Arial" charset="0"/>
                <a:cs typeface="Arial" charset="0"/>
              </a:rPr>
              <a:t>What are some of the goods, services, and luxuries that someone with a high standard of living might enjoy that someone with a low standard of living might not enjoy?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838200"/>
          </a:xfrm>
        </p:spPr>
        <p:txBody>
          <a:bodyPr/>
          <a:lstStyle/>
          <a:p>
            <a:pPr>
              <a:defRPr/>
            </a:pPr>
            <a:r>
              <a:rPr lang="en-US" sz="6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Standard of Living</a:t>
            </a:r>
            <a:endParaRPr lang="en-US" sz="60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59672391"/>
              </p:ext>
            </p:extLst>
          </p:nvPr>
        </p:nvGraphicFramePr>
        <p:xfrm>
          <a:off x="533400" y="1447800"/>
          <a:ext cx="6781801" cy="2651490"/>
        </p:xfrm>
        <a:graphic>
          <a:graphicData uri="http://schemas.openxmlformats.org/drawingml/2006/table">
            <a:tbl>
              <a:tblPr firstRow="1" bandRow="1">
                <a:tableStyleId>{5C22544A-7EE6-4342-B048-85BDC9FD1C3A}</a:tableStyleId>
              </a:tblPr>
              <a:tblGrid>
                <a:gridCol w="2543175"/>
                <a:gridCol w="2119313"/>
                <a:gridCol w="2119313"/>
              </a:tblGrid>
              <a:tr h="457085">
                <a:tc>
                  <a:txBody>
                    <a:bodyPr/>
                    <a:lstStyle/>
                    <a:p>
                      <a:pPr algn="ctr"/>
                      <a:r>
                        <a:rPr lang="en-US" sz="2400" dirty="0" smtClean="0">
                          <a:latin typeface="Arial" pitchFamily="34" charset="0"/>
                          <a:cs typeface="Arial" pitchFamily="34" charset="0"/>
                        </a:rPr>
                        <a:t>Country</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Puerto</a:t>
                      </a:r>
                      <a:r>
                        <a:rPr lang="en-US" sz="2400" baseline="0" dirty="0" smtClean="0">
                          <a:latin typeface="Arial" pitchFamily="34" charset="0"/>
                          <a:cs typeface="Arial" pitchFamily="34" charset="0"/>
                        </a:rPr>
                        <a:t> Rico</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Haiti</a:t>
                      </a:r>
                      <a:endParaRPr lang="en-US" sz="2400" dirty="0">
                        <a:latin typeface="Arial" pitchFamily="34" charset="0"/>
                        <a:cs typeface="Arial" pitchFamily="34" charset="0"/>
                      </a:endParaRPr>
                    </a:p>
                  </a:txBody>
                  <a:tcPr marT="45693" marB="45693"/>
                </a:tc>
              </a:tr>
              <a:tr h="457085">
                <a:tc>
                  <a:txBody>
                    <a:bodyPr/>
                    <a:lstStyle/>
                    <a:p>
                      <a:pPr algn="l"/>
                      <a:r>
                        <a:rPr lang="en-US" sz="2400" dirty="0" smtClean="0">
                          <a:latin typeface="Arial" pitchFamily="34" charset="0"/>
                          <a:cs typeface="Arial" pitchFamily="34" charset="0"/>
                        </a:rPr>
                        <a:t>Literacy</a:t>
                      </a:r>
                      <a:r>
                        <a:rPr lang="en-US" sz="2400" baseline="0" dirty="0" smtClean="0">
                          <a:latin typeface="Arial" pitchFamily="34" charset="0"/>
                          <a:cs typeface="Arial" pitchFamily="34" charset="0"/>
                        </a:rPr>
                        <a:t> Rate</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94.1%</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52.9 %</a:t>
                      </a:r>
                      <a:endParaRPr lang="en-US" sz="2400" dirty="0">
                        <a:latin typeface="Arial" pitchFamily="34" charset="0"/>
                        <a:cs typeface="Arial" pitchFamily="34" charset="0"/>
                      </a:endParaRPr>
                    </a:p>
                  </a:txBody>
                  <a:tcPr marT="45693" marB="45693"/>
                </a:tc>
              </a:tr>
              <a:tr h="457085">
                <a:tc>
                  <a:txBody>
                    <a:bodyPr/>
                    <a:lstStyle/>
                    <a:p>
                      <a:pPr algn="l"/>
                      <a:r>
                        <a:rPr lang="en-US" sz="2400" dirty="0" smtClean="0">
                          <a:latin typeface="Arial" pitchFamily="34" charset="0"/>
                          <a:cs typeface="Arial" pitchFamily="34" charset="0"/>
                        </a:rPr>
                        <a:t>GDP per capita</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$18,700</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$1,400</a:t>
                      </a:r>
                      <a:endParaRPr lang="en-US" sz="2400" dirty="0">
                        <a:latin typeface="Arial" pitchFamily="34" charset="0"/>
                        <a:cs typeface="Arial" pitchFamily="34" charset="0"/>
                      </a:endParaRPr>
                    </a:p>
                  </a:txBody>
                  <a:tcPr marT="45693" marB="45693"/>
                </a:tc>
              </a:tr>
              <a:tr h="457085">
                <a:tc>
                  <a:txBody>
                    <a:bodyPr/>
                    <a:lstStyle/>
                    <a:p>
                      <a:pPr algn="l"/>
                      <a:r>
                        <a:rPr lang="en-US" sz="2400" dirty="0" smtClean="0">
                          <a:latin typeface="Arial" pitchFamily="34" charset="0"/>
                          <a:cs typeface="Arial" pitchFamily="34" charset="0"/>
                        </a:rPr>
                        <a:t>Life Expectancy</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78.58</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57.56</a:t>
                      </a:r>
                      <a:endParaRPr lang="en-US" sz="2400" dirty="0">
                        <a:latin typeface="Arial" pitchFamily="34" charset="0"/>
                        <a:cs typeface="Arial" pitchFamily="34" charset="0"/>
                      </a:endParaRPr>
                    </a:p>
                  </a:txBody>
                  <a:tcPr marT="45693" marB="45693"/>
                </a:tc>
              </a:tr>
              <a:tr h="822785">
                <a:tc>
                  <a:txBody>
                    <a:bodyPr/>
                    <a:lstStyle/>
                    <a:p>
                      <a:pPr algn="l"/>
                      <a:r>
                        <a:rPr lang="en-US" sz="2400" dirty="0" smtClean="0">
                          <a:latin typeface="Arial" pitchFamily="34" charset="0"/>
                          <a:cs typeface="Arial" pitchFamily="34" charset="0"/>
                        </a:rPr>
                        <a:t>Unemployment Rate</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12%</a:t>
                      </a:r>
                      <a:endParaRPr lang="en-US" sz="2400" dirty="0">
                        <a:latin typeface="Arial" pitchFamily="34" charset="0"/>
                        <a:cs typeface="Arial" pitchFamily="34" charset="0"/>
                      </a:endParaRPr>
                    </a:p>
                  </a:txBody>
                  <a:tcPr marT="45693" marB="45693"/>
                </a:tc>
                <a:tc>
                  <a:txBody>
                    <a:bodyPr/>
                    <a:lstStyle/>
                    <a:p>
                      <a:pPr algn="ctr"/>
                      <a:r>
                        <a:rPr lang="en-US" sz="2400" dirty="0" smtClean="0">
                          <a:latin typeface="Arial" pitchFamily="34" charset="0"/>
                          <a:cs typeface="Arial" pitchFamily="34" charset="0"/>
                        </a:rPr>
                        <a:t>40.6%</a:t>
                      </a:r>
                      <a:endParaRPr lang="en-US" sz="2400" dirty="0">
                        <a:latin typeface="Arial" pitchFamily="34" charset="0"/>
                        <a:cs typeface="Arial" pitchFamily="34" charset="0"/>
                      </a:endParaRPr>
                    </a:p>
                  </a:txBody>
                  <a:tcPr marT="45693" marB="45693"/>
                </a:tc>
              </a:tr>
            </a:tbl>
          </a:graphicData>
        </a:graphic>
      </p:graphicFrame>
      <p:sp>
        <p:nvSpPr>
          <p:cNvPr id="19485" name="TextBox 3"/>
          <p:cNvSpPr txBox="1">
            <a:spLocks noChangeArrowheads="1"/>
          </p:cNvSpPr>
          <p:nvPr/>
        </p:nvSpPr>
        <p:spPr bwMode="auto">
          <a:xfrm>
            <a:off x="304800" y="4495800"/>
            <a:ext cx="7239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200">
                <a:solidFill>
                  <a:schemeClr val="accent1"/>
                </a:solidFill>
                <a:latin typeface="Arial" charset="0"/>
                <a:cs typeface="Arial" charset="0"/>
              </a:rPr>
              <a:t>With a seat partner, discuss which country you think has the higher standard of living. Be able to explain your answer.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1143000"/>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Human Capital, Literacy Rate, and Standard of Living</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20483" name="TextBox 4"/>
          <p:cNvSpPr txBox="1">
            <a:spLocks noChangeArrowheads="1"/>
          </p:cNvSpPr>
          <p:nvPr/>
        </p:nvSpPr>
        <p:spPr bwMode="auto">
          <a:xfrm>
            <a:off x="381000" y="1828800"/>
            <a:ext cx="7239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2600">
                <a:solidFill>
                  <a:srgbClr val="FFFFFF"/>
                </a:solidFill>
                <a:latin typeface="Arial" charset="0"/>
                <a:cs typeface="Arial" charset="0"/>
              </a:rPr>
              <a:t>If you can read, you can learn. If you can learn, you can improve your work skills, and get a better job that pays a better salary. If you have a better salary, you can improve your standard of living.</a:t>
            </a:r>
          </a:p>
          <a:p>
            <a:pPr algn="ctr"/>
            <a:endParaRPr lang="en-US" altLang="en-US" sz="2600">
              <a:solidFill>
                <a:srgbClr val="FFFFFF"/>
              </a:solidFill>
              <a:latin typeface="Arial" charset="0"/>
              <a:cs typeface="Arial" charset="0"/>
            </a:endParaRPr>
          </a:p>
          <a:p>
            <a:pPr algn="ctr"/>
            <a:r>
              <a:rPr lang="en-US" altLang="en-US" sz="2600">
                <a:solidFill>
                  <a:srgbClr val="FFFFFF"/>
                </a:solidFill>
                <a:latin typeface="Arial" charset="0"/>
                <a:cs typeface="Arial" charset="0"/>
              </a:rPr>
              <a:t>A country that improves the literacy rate among its citizens will improve the standard of living within that country and improve its economy. Educated and skilled workers are an important factor in a country’s economic growth.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543800" cy="838200"/>
          </a:xfrm>
        </p:spPr>
        <p:txBody>
          <a:bodyPr/>
          <a:lstStyle/>
          <a:p>
            <a:pPr>
              <a:defRPr/>
            </a:pPr>
            <a:r>
              <a:rPr lang="en-US" sz="72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Human Capital</a:t>
            </a:r>
            <a:endParaRPr lang="en-US" sz="72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18435" name="TextBox 4"/>
          <p:cNvSpPr txBox="1">
            <a:spLocks noChangeArrowheads="1"/>
          </p:cNvSpPr>
          <p:nvPr/>
        </p:nvSpPr>
        <p:spPr bwMode="auto">
          <a:xfrm>
            <a:off x="457200" y="2203938"/>
            <a:ext cx="68945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6000" dirty="0" smtClean="0">
                <a:solidFill>
                  <a:schemeClr val="accent1"/>
                </a:solidFill>
                <a:latin typeface="Arial" charset="0"/>
                <a:cs typeface="Arial" charset="0"/>
              </a:rPr>
              <a:t>What is the current investment in your human capital?</a:t>
            </a:r>
            <a:endParaRPr lang="en-US" altLang="en-US" sz="6000" dirty="0">
              <a:solidFill>
                <a:schemeClr val="accent1"/>
              </a:solidFill>
              <a:latin typeface="Arial" charset="0"/>
              <a:cs typeface="Arial" charset="0"/>
            </a:endParaRPr>
          </a:p>
        </p:txBody>
      </p:sp>
    </p:spTree>
    <p:extLst>
      <p:ext uri="{BB962C8B-B14F-4D97-AF65-F5344CB8AC3E}">
        <p14:creationId xmlns:p14="http://schemas.microsoft.com/office/powerpoint/2010/main" val="308219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8" y="152400"/>
            <a:ext cx="7693025" cy="754063"/>
          </a:xfrm>
        </p:spPr>
        <p:txBody>
          <a:bodyPr/>
          <a:lstStyle/>
          <a:p>
            <a:pPr>
              <a:defRPr/>
            </a:pPr>
            <a:r>
              <a:rPr lang="en-US" sz="42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Investment in Capital [Physical]</a:t>
            </a:r>
            <a:endParaRPr lang="en-US" sz="42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134938" y="1143000"/>
            <a:ext cx="7620000" cy="5354638"/>
          </a:xfrm>
          <a:prstGeom prst="rect">
            <a:avLst/>
          </a:prstGeom>
          <a:noFill/>
        </p:spPr>
        <p:txBody>
          <a:bodyPr>
            <a:spAutoFit/>
          </a:bodyPr>
          <a:lstStyle/>
          <a:p>
            <a:pPr marL="342900" indent="-342900">
              <a:buFont typeface="Arial" pitchFamily="34" charset="0"/>
              <a:buChar char="•"/>
              <a:defRPr/>
            </a:pPr>
            <a:r>
              <a:rPr lang="en-US" sz="3400" dirty="0">
                <a:solidFill>
                  <a:srgbClr val="FFFFFF"/>
                </a:solidFill>
                <a:latin typeface="Arial" pitchFamily="34" charset="0"/>
                <a:cs typeface="Arial" pitchFamily="34" charset="0"/>
              </a:rPr>
              <a:t>Physical Capital refers to the factories, machinery, and technology used to produce goods and services.</a:t>
            </a:r>
          </a:p>
          <a:p>
            <a:pPr>
              <a:defRPr/>
            </a:pPr>
            <a:endParaRPr lang="en-US" sz="1200" dirty="0">
              <a:solidFill>
                <a:srgbClr val="FFFFFF"/>
              </a:solidFill>
              <a:latin typeface="Arial" pitchFamily="34" charset="0"/>
              <a:cs typeface="Arial" pitchFamily="34" charset="0"/>
            </a:endParaRPr>
          </a:p>
          <a:p>
            <a:pPr marL="342900" indent="-342900">
              <a:buFont typeface="Arial" pitchFamily="34" charset="0"/>
              <a:buChar char="•"/>
              <a:defRPr/>
            </a:pPr>
            <a:r>
              <a:rPr lang="en-US" sz="3400" dirty="0">
                <a:solidFill>
                  <a:srgbClr val="FFFFFF"/>
                </a:solidFill>
                <a:latin typeface="Arial" pitchFamily="34" charset="0"/>
                <a:cs typeface="Arial" pitchFamily="34" charset="0"/>
              </a:rPr>
              <a:t>When countries invest in Physical Capital, they are providing better facilities, resources and/or materials for the people who perform the labor</a:t>
            </a:r>
          </a:p>
          <a:p>
            <a:pPr>
              <a:defRPr/>
            </a:pPr>
            <a:endParaRPr lang="en-US" sz="1400" dirty="0">
              <a:solidFill>
                <a:srgbClr val="FFFFFF"/>
              </a:solidFill>
              <a:latin typeface="Arial" pitchFamily="34" charset="0"/>
              <a:cs typeface="Arial" pitchFamily="34" charset="0"/>
            </a:endParaRPr>
          </a:p>
          <a:p>
            <a:pPr marL="342900" indent="-342900">
              <a:buFont typeface="Arial" pitchFamily="34" charset="0"/>
              <a:buChar char="•"/>
              <a:defRPr/>
            </a:pPr>
            <a:r>
              <a:rPr lang="en-US" sz="3400" dirty="0">
                <a:solidFill>
                  <a:srgbClr val="FFFFFF"/>
                </a:solidFill>
                <a:latin typeface="Arial" pitchFamily="34" charset="0"/>
                <a:cs typeface="Arial" pitchFamily="34" charset="0"/>
              </a:rPr>
              <a:t>How would investing in physical capital impact the GDP of a country?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7696200" cy="1143000"/>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Investment in Physical Capital</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22531" name="TextBox 4"/>
          <p:cNvSpPr txBox="1">
            <a:spLocks noChangeArrowheads="1"/>
          </p:cNvSpPr>
          <p:nvPr/>
        </p:nvSpPr>
        <p:spPr bwMode="auto">
          <a:xfrm>
            <a:off x="381000" y="1905000"/>
            <a:ext cx="7315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200">
                <a:solidFill>
                  <a:srgbClr val="FFFFFF"/>
                </a:solidFill>
                <a:latin typeface="Arial" charset="0"/>
                <a:cs typeface="Arial" charset="0"/>
              </a:rPr>
              <a:t>Investment in physical capital relates to a higher GDP.</a:t>
            </a:r>
          </a:p>
          <a:p>
            <a:pPr algn="ctr"/>
            <a:endParaRPr lang="en-US" altLang="en-US" sz="4400">
              <a:solidFill>
                <a:srgbClr val="FFFFFF"/>
              </a:solidFill>
              <a:latin typeface="Arial" charset="0"/>
              <a:cs typeface="Arial" charset="0"/>
            </a:endParaRPr>
          </a:p>
          <a:p>
            <a:pPr algn="ctr"/>
            <a:r>
              <a:rPr lang="en-US" altLang="en-US" sz="3200">
                <a:solidFill>
                  <a:srgbClr val="FFFFFF"/>
                </a:solidFill>
                <a:latin typeface="Arial" charset="0"/>
                <a:cs typeface="Arial" charset="0"/>
              </a:rPr>
              <a:t>More advanced factories, machinery, and technology creates a more productive workforce, which leads to greater economic growth [higher GDP].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7543800" cy="1143000"/>
          </a:xfrm>
        </p:spPr>
        <p:txBody>
          <a:bodyPr/>
          <a:lstStyle/>
          <a:p>
            <a:pPr>
              <a:defRPr/>
            </a:pPr>
            <a:r>
              <a:rPr lang="en-US" sz="6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Natural Resources</a:t>
            </a:r>
            <a:endParaRPr lang="en-US" sz="60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6147" name="TextBox 6"/>
          <p:cNvSpPr txBox="1">
            <a:spLocks noChangeArrowheads="1"/>
          </p:cNvSpPr>
          <p:nvPr/>
        </p:nvSpPr>
        <p:spPr bwMode="auto">
          <a:xfrm>
            <a:off x="533400" y="1981200"/>
            <a:ext cx="6858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Impact"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Impact"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Impact" pitchFamily="34" charset="0"/>
                <a:ea typeface="ＭＳ Ｐゴシック" pitchFamily="34" charset="-128"/>
              </a:defRPr>
            </a:lvl3pPr>
            <a:lvl4pPr marL="16002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4pPr>
            <a:lvl5pPr marL="20574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9pPr>
          </a:lstStyle>
          <a:p>
            <a:pPr algn="ctr">
              <a:spcBef>
                <a:spcPct val="0"/>
              </a:spcBef>
              <a:buFontTx/>
              <a:buNone/>
            </a:pPr>
            <a:r>
              <a:rPr lang="en-US" altLang="en-US" sz="4400" b="1">
                <a:solidFill>
                  <a:schemeClr val="accent1"/>
                </a:solidFill>
                <a:latin typeface="Arial" charset="0"/>
                <a:cs typeface="Arial" charset="0"/>
              </a:rPr>
              <a:t>Natural Resources </a:t>
            </a:r>
            <a:r>
              <a:rPr lang="en-US" altLang="en-US" sz="4400">
                <a:solidFill>
                  <a:schemeClr val="accent1"/>
                </a:solidFill>
                <a:latin typeface="Arial" charset="0"/>
                <a:cs typeface="Arial" charset="0"/>
              </a:rPr>
              <a:t>are materials or substances that occur in nature and can be used for economic gain.</a:t>
            </a:r>
          </a:p>
        </p:txBody>
      </p:sp>
    </p:spTree>
    <p:extLst>
      <p:ext uri="{BB962C8B-B14F-4D97-AF65-F5344CB8AC3E}">
        <p14:creationId xmlns:p14="http://schemas.microsoft.com/office/powerpoint/2010/main" val="333073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43800" cy="1143000"/>
          </a:xfrm>
        </p:spPr>
        <p:txBody>
          <a:bodyPr/>
          <a:lstStyle/>
          <a:p>
            <a:pPr>
              <a:defRPr/>
            </a:pPr>
            <a:r>
              <a:rPr lang="en-US" sz="6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Natural Resources</a:t>
            </a:r>
            <a:endParaRPr lang="en-US" sz="60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7171" name="TextBox 4"/>
          <p:cNvSpPr txBox="1">
            <a:spLocks noChangeArrowheads="1"/>
          </p:cNvSpPr>
          <p:nvPr/>
        </p:nvSpPr>
        <p:spPr bwMode="auto">
          <a:xfrm>
            <a:off x="762000" y="1676400"/>
            <a:ext cx="655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Impact"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Impact"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Impact" pitchFamily="34" charset="0"/>
                <a:ea typeface="ＭＳ Ｐゴシック" pitchFamily="34" charset="-128"/>
              </a:defRPr>
            </a:lvl3pPr>
            <a:lvl4pPr marL="16002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4pPr>
            <a:lvl5pPr marL="20574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9pPr>
          </a:lstStyle>
          <a:p>
            <a:pPr algn="ctr">
              <a:spcBef>
                <a:spcPct val="0"/>
              </a:spcBef>
              <a:buFontTx/>
              <a:buNone/>
            </a:pPr>
            <a:r>
              <a:rPr lang="en-US" altLang="en-US" sz="4000">
                <a:solidFill>
                  <a:schemeClr val="accent1"/>
                </a:solidFill>
                <a:latin typeface="Arial" charset="0"/>
                <a:cs typeface="Arial" charset="0"/>
              </a:rPr>
              <a:t>With a seat partner, discuss the following question:</a:t>
            </a:r>
          </a:p>
          <a:p>
            <a:pPr algn="ctr">
              <a:spcBef>
                <a:spcPct val="0"/>
              </a:spcBef>
              <a:buFontTx/>
              <a:buNone/>
            </a:pPr>
            <a:endParaRPr lang="en-US" altLang="en-US" sz="4000">
              <a:solidFill>
                <a:schemeClr val="accent1"/>
              </a:solidFill>
              <a:latin typeface="Arial" charset="0"/>
              <a:cs typeface="Arial" charset="0"/>
            </a:endParaRPr>
          </a:p>
          <a:p>
            <a:pPr algn="ctr">
              <a:spcBef>
                <a:spcPct val="0"/>
              </a:spcBef>
              <a:buFontTx/>
              <a:buNone/>
            </a:pPr>
            <a:r>
              <a:rPr lang="en-US" altLang="en-US" sz="4000">
                <a:solidFill>
                  <a:schemeClr val="accent1"/>
                </a:solidFill>
                <a:latin typeface="Arial" charset="0"/>
                <a:cs typeface="Arial" charset="0"/>
              </a:rPr>
              <a:t>How does the presence or absence of natural resources impact a country’s economy [GDP]?</a:t>
            </a:r>
          </a:p>
        </p:txBody>
      </p:sp>
    </p:spTree>
    <p:extLst>
      <p:ext uri="{BB962C8B-B14F-4D97-AF65-F5344CB8AC3E}">
        <p14:creationId xmlns:p14="http://schemas.microsoft.com/office/powerpoint/2010/main" val="4260481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3" y="152400"/>
            <a:ext cx="7543800" cy="1143000"/>
          </a:xfrm>
        </p:spPr>
        <p:txBody>
          <a:bodyPr/>
          <a:lstStyle/>
          <a:p>
            <a:pPr>
              <a:defRPr/>
            </a:pPr>
            <a:r>
              <a:rPr lang="en-US" sz="66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Natural Resources</a:t>
            </a:r>
            <a:endParaRPr lang="en-US" sz="66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8195" name="TextBox 4"/>
          <p:cNvSpPr txBox="1">
            <a:spLocks noChangeArrowheads="1"/>
          </p:cNvSpPr>
          <p:nvPr/>
        </p:nvSpPr>
        <p:spPr bwMode="auto">
          <a:xfrm>
            <a:off x="457200" y="1600200"/>
            <a:ext cx="6934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Impact"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Impact"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Impact" pitchFamily="34" charset="0"/>
                <a:ea typeface="ＭＳ Ｐゴシック" pitchFamily="34" charset="-128"/>
              </a:defRPr>
            </a:lvl3pPr>
            <a:lvl4pPr marL="16002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4pPr>
            <a:lvl5pPr marL="20574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9pPr>
          </a:lstStyle>
          <a:p>
            <a:pPr algn="ctr">
              <a:spcBef>
                <a:spcPct val="0"/>
              </a:spcBef>
              <a:buFontTx/>
              <a:buNone/>
            </a:pPr>
            <a:r>
              <a:rPr lang="en-US" altLang="en-US">
                <a:solidFill>
                  <a:srgbClr val="FFFFFF"/>
                </a:solidFill>
                <a:latin typeface="Arial" charset="0"/>
                <a:cs typeface="Arial" charset="0"/>
              </a:rPr>
              <a:t>Countries that have a lot of natural resources are able to use them to produce goods and services cheaper than a country that has to import natural resources.</a:t>
            </a:r>
          </a:p>
        </p:txBody>
      </p:sp>
      <p:sp>
        <p:nvSpPr>
          <p:cNvPr id="8196" name="TextBox 2"/>
          <p:cNvSpPr txBox="1">
            <a:spLocks noChangeArrowheads="1"/>
          </p:cNvSpPr>
          <p:nvPr/>
        </p:nvSpPr>
        <p:spPr bwMode="auto">
          <a:xfrm>
            <a:off x="457200" y="4572000"/>
            <a:ext cx="7086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Impact"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Impact"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Impact" pitchFamily="34" charset="0"/>
                <a:ea typeface="ＭＳ Ｐゴシック" pitchFamily="34" charset="-128"/>
              </a:defRPr>
            </a:lvl3pPr>
            <a:lvl4pPr marL="16002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4pPr>
            <a:lvl5pPr marL="20574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9pPr>
          </a:lstStyle>
          <a:p>
            <a:pPr algn="ctr">
              <a:spcBef>
                <a:spcPct val="0"/>
              </a:spcBef>
              <a:buFontTx/>
              <a:buNone/>
            </a:pPr>
            <a:r>
              <a:rPr lang="en-US" altLang="en-US">
                <a:solidFill>
                  <a:schemeClr val="accent1"/>
                </a:solidFill>
                <a:latin typeface="Arial" charset="0"/>
                <a:cs typeface="Arial" charset="0"/>
              </a:rPr>
              <a:t>Therefore, a country with a lot of natural resources USUALLY has a greater GDP than a country with little natural resources. </a:t>
            </a:r>
          </a:p>
        </p:txBody>
      </p:sp>
    </p:spTree>
    <p:extLst>
      <p:ext uri="{BB962C8B-B14F-4D97-AF65-F5344CB8AC3E}">
        <p14:creationId xmlns:p14="http://schemas.microsoft.com/office/powerpoint/2010/main" val="7016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7696200" cy="6186309"/>
          </a:xfrm>
          <a:prstGeom prst="rect">
            <a:avLst/>
          </a:prstGeom>
          <a:noFill/>
        </p:spPr>
        <p:txBody>
          <a:bodyPr wrap="square">
            <a:spAutoFit/>
          </a:bodyPr>
          <a:lstStyle/>
          <a:p>
            <a:pPr marL="342900" indent="-342900">
              <a:buFont typeface="Wingdings" pitchFamily="2" charset="2"/>
              <a:buChar char="§"/>
              <a:defRPr/>
            </a:pPr>
            <a:r>
              <a:rPr lang="en-US" sz="3600" b="1" dirty="0" smtClean="0">
                <a:solidFill>
                  <a:srgbClr val="FFFFFF"/>
                </a:solidFill>
                <a:latin typeface="Arial" pitchFamily="34" charset="0"/>
                <a:cs typeface="Arial" pitchFamily="34" charset="0"/>
              </a:rPr>
              <a:t>SS6E3a</a:t>
            </a:r>
            <a:r>
              <a:rPr lang="en-US" sz="3600" b="1" dirty="0">
                <a:solidFill>
                  <a:srgbClr val="FFFFFF"/>
                </a:solidFill>
                <a:latin typeface="Arial" pitchFamily="34" charset="0"/>
                <a:cs typeface="Arial" pitchFamily="34" charset="0"/>
              </a:rPr>
              <a:t>, </a:t>
            </a:r>
            <a:r>
              <a:rPr lang="en-US" sz="3600" b="1" dirty="0" smtClean="0">
                <a:solidFill>
                  <a:srgbClr val="FFFFFF"/>
                </a:solidFill>
                <a:latin typeface="Arial" pitchFamily="34" charset="0"/>
                <a:cs typeface="Arial" pitchFamily="34" charset="0"/>
              </a:rPr>
              <a:t>SS6E7a</a:t>
            </a:r>
            <a:r>
              <a:rPr lang="en-US" sz="3600" b="1" dirty="0">
                <a:solidFill>
                  <a:srgbClr val="FFFFFF"/>
                </a:solidFill>
                <a:latin typeface="Arial" pitchFamily="34" charset="0"/>
                <a:cs typeface="Arial" pitchFamily="34" charset="0"/>
              </a:rPr>
              <a:t>, </a:t>
            </a:r>
            <a:r>
              <a:rPr lang="en-US" sz="3600" b="1" dirty="0" smtClean="0">
                <a:solidFill>
                  <a:srgbClr val="FFFFFF"/>
                </a:solidFill>
                <a:latin typeface="Arial" pitchFamily="34" charset="0"/>
                <a:cs typeface="Arial" pitchFamily="34" charset="0"/>
              </a:rPr>
              <a:t>SS6E10a </a:t>
            </a:r>
            <a:r>
              <a:rPr lang="en-US" sz="2800" dirty="0" smtClean="0">
                <a:solidFill>
                  <a:srgbClr val="FFFFFF"/>
                </a:solidFill>
                <a:latin typeface="Arial" pitchFamily="34" charset="0"/>
                <a:cs typeface="Arial" pitchFamily="34" charset="0"/>
              </a:rPr>
              <a:t/>
            </a:r>
            <a:br>
              <a:rPr lang="en-US" sz="2800" dirty="0" smtClean="0">
                <a:solidFill>
                  <a:srgbClr val="FFFFFF"/>
                </a:solidFill>
                <a:latin typeface="Arial" pitchFamily="34" charset="0"/>
                <a:cs typeface="Arial" pitchFamily="34" charset="0"/>
              </a:rPr>
            </a:br>
            <a:r>
              <a:rPr lang="en-US" sz="2800" dirty="0" smtClean="0">
                <a:solidFill>
                  <a:srgbClr val="FFFFFF"/>
                </a:solidFill>
                <a:latin typeface="Arial" pitchFamily="34" charset="0"/>
                <a:cs typeface="Arial" pitchFamily="34" charset="0"/>
              </a:rPr>
              <a:t>Explain </a:t>
            </a:r>
            <a:r>
              <a:rPr lang="en-US" sz="2800" dirty="0">
                <a:solidFill>
                  <a:srgbClr val="FFFFFF"/>
                </a:solidFill>
                <a:latin typeface="Arial" pitchFamily="34" charset="0"/>
                <a:cs typeface="Arial" pitchFamily="34" charset="0"/>
              </a:rPr>
              <a:t>the relationship between investment in human capital (education and training) and gross domestic product (GDP</a:t>
            </a:r>
            <a:r>
              <a:rPr lang="en-US" sz="2800" dirty="0" smtClean="0">
                <a:solidFill>
                  <a:srgbClr val="FFFFFF"/>
                </a:solidFill>
                <a:latin typeface="Arial" pitchFamily="34" charset="0"/>
                <a:cs typeface="Arial" pitchFamily="34" charset="0"/>
              </a:rPr>
              <a:t>)</a:t>
            </a:r>
          </a:p>
          <a:p>
            <a:pPr marL="342900" indent="-342900">
              <a:buFont typeface="Wingdings" pitchFamily="2" charset="2"/>
              <a:buChar char="§"/>
              <a:defRPr/>
            </a:pPr>
            <a:endParaRPr lang="en-US" sz="1800" dirty="0" smtClean="0">
              <a:solidFill>
                <a:srgbClr val="FFFFFF"/>
              </a:solidFill>
              <a:latin typeface="Arial" pitchFamily="34" charset="0"/>
              <a:cs typeface="Arial" pitchFamily="34" charset="0"/>
            </a:endParaRPr>
          </a:p>
          <a:p>
            <a:pPr marL="342900" indent="-342900">
              <a:buFont typeface="Wingdings" pitchFamily="2" charset="2"/>
              <a:buChar char="§"/>
              <a:defRPr/>
            </a:pPr>
            <a:r>
              <a:rPr lang="en-US" sz="3600" b="1" dirty="0" smtClean="0">
                <a:solidFill>
                  <a:srgbClr val="FFFFFF"/>
                </a:solidFill>
                <a:latin typeface="Arial" pitchFamily="34" charset="0"/>
                <a:cs typeface="Arial" pitchFamily="34" charset="0"/>
              </a:rPr>
              <a:t>SS6E3b</a:t>
            </a:r>
            <a:r>
              <a:rPr lang="en-US" sz="3600" b="1" dirty="0">
                <a:solidFill>
                  <a:srgbClr val="FFFFFF"/>
                </a:solidFill>
                <a:latin typeface="Arial" pitchFamily="34" charset="0"/>
                <a:cs typeface="Arial" pitchFamily="34" charset="0"/>
              </a:rPr>
              <a:t>, </a:t>
            </a:r>
            <a:r>
              <a:rPr lang="en-US" sz="3600" b="1" dirty="0" smtClean="0">
                <a:solidFill>
                  <a:srgbClr val="FFFFFF"/>
                </a:solidFill>
                <a:latin typeface="Arial" pitchFamily="34" charset="0"/>
                <a:cs typeface="Arial" pitchFamily="34" charset="0"/>
              </a:rPr>
              <a:t>SS6E7b</a:t>
            </a:r>
            <a:r>
              <a:rPr lang="en-US" sz="3600" b="1" dirty="0">
                <a:solidFill>
                  <a:srgbClr val="FFFFFF"/>
                </a:solidFill>
                <a:latin typeface="Arial" pitchFamily="34" charset="0"/>
                <a:cs typeface="Arial" pitchFamily="34" charset="0"/>
              </a:rPr>
              <a:t>, </a:t>
            </a:r>
            <a:r>
              <a:rPr lang="en-US" sz="3600" b="1" dirty="0" smtClean="0">
                <a:solidFill>
                  <a:srgbClr val="FFFFFF"/>
                </a:solidFill>
                <a:latin typeface="Arial" pitchFamily="34" charset="0"/>
                <a:cs typeface="Arial" pitchFamily="34" charset="0"/>
              </a:rPr>
              <a:t>SS6E10b</a:t>
            </a:r>
            <a:r>
              <a:rPr lang="en-US" sz="2800" dirty="0">
                <a:solidFill>
                  <a:srgbClr val="FFFFFF"/>
                </a:solidFill>
                <a:latin typeface="Arial" pitchFamily="34" charset="0"/>
                <a:cs typeface="Arial" pitchFamily="34" charset="0"/>
              </a:rPr>
              <a:t/>
            </a:r>
            <a:br>
              <a:rPr lang="en-US" sz="2800" dirty="0">
                <a:solidFill>
                  <a:srgbClr val="FFFFFF"/>
                </a:solidFill>
                <a:latin typeface="Arial" pitchFamily="34" charset="0"/>
                <a:cs typeface="Arial" pitchFamily="34" charset="0"/>
              </a:rPr>
            </a:br>
            <a:r>
              <a:rPr lang="en-US" sz="2800" dirty="0">
                <a:solidFill>
                  <a:srgbClr val="FFFFFF"/>
                </a:solidFill>
                <a:latin typeface="Arial" pitchFamily="34" charset="0"/>
                <a:cs typeface="Arial" pitchFamily="34" charset="0"/>
              </a:rPr>
              <a:t>Explain the relationship between investment in capital (factories, machinery, and technology) and gross domestic product (GDP</a:t>
            </a:r>
            <a:r>
              <a:rPr lang="en-US" sz="2800" dirty="0" smtClean="0">
                <a:solidFill>
                  <a:srgbClr val="FFFFFF"/>
                </a:solidFill>
                <a:latin typeface="Arial" pitchFamily="34" charset="0"/>
                <a:cs typeface="Arial" pitchFamily="34" charset="0"/>
              </a:rPr>
              <a:t>)</a:t>
            </a:r>
          </a:p>
          <a:p>
            <a:pPr marL="342900" indent="-342900">
              <a:buFont typeface="Wingdings" pitchFamily="2" charset="2"/>
              <a:buChar char="§"/>
              <a:defRPr/>
            </a:pPr>
            <a:endParaRPr lang="en-US" sz="1800" dirty="0" smtClean="0">
              <a:solidFill>
                <a:srgbClr val="FFFFFF"/>
              </a:solidFill>
              <a:latin typeface="Arial" pitchFamily="34" charset="0"/>
              <a:cs typeface="Arial" pitchFamily="34" charset="0"/>
            </a:endParaRPr>
          </a:p>
          <a:p>
            <a:pPr marL="342900" indent="-342900">
              <a:buFont typeface="Wingdings" pitchFamily="2" charset="2"/>
              <a:buChar char="§"/>
              <a:defRPr/>
            </a:pPr>
            <a:r>
              <a:rPr lang="en-US" sz="3600" b="1" dirty="0" smtClean="0">
                <a:solidFill>
                  <a:srgbClr val="FFFFFF"/>
                </a:solidFill>
                <a:latin typeface="Arial" pitchFamily="34" charset="0"/>
                <a:cs typeface="Arial" pitchFamily="34" charset="0"/>
              </a:rPr>
              <a:t>SS6G4c,SS6G11c, SS6G14b</a:t>
            </a:r>
            <a:r>
              <a:rPr lang="en-US" sz="2800" dirty="0">
                <a:solidFill>
                  <a:srgbClr val="FFFFFF"/>
                </a:solidFill>
                <a:latin typeface="Arial" pitchFamily="34" charset="0"/>
                <a:cs typeface="Arial" pitchFamily="34" charset="0"/>
              </a:rPr>
              <a:t/>
            </a:r>
            <a:br>
              <a:rPr lang="en-US" sz="2800" dirty="0">
                <a:solidFill>
                  <a:srgbClr val="FFFFFF"/>
                </a:solidFill>
                <a:latin typeface="Arial" pitchFamily="34" charset="0"/>
                <a:cs typeface="Arial" pitchFamily="34" charset="0"/>
              </a:rPr>
            </a:br>
            <a:r>
              <a:rPr lang="en-US" sz="2800" dirty="0">
                <a:solidFill>
                  <a:srgbClr val="FFFFFF"/>
                </a:solidFill>
                <a:latin typeface="Arial" pitchFamily="34" charset="0"/>
                <a:cs typeface="Arial" pitchFamily="34" charset="0"/>
              </a:rPr>
              <a:t>Evaluate how the literacy rate affects the standard of living</a:t>
            </a:r>
          </a:p>
        </p:txBody>
      </p:sp>
    </p:spTree>
    <p:extLst>
      <p:ext uri="{BB962C8B-B14F-4D97-AF65-F5344CB8AC3E}">
        <p14:creationId xmlns:p14="http://schemas.microsoft.com/office/powerpoint/2010/main" val="2110779820"/>
      </p:ext>
    </p:extLst>
  </p:cSld>
  <p:clrMapOvr>
    <a:masterClrMapping/>
  </p:clrMapOvr>
  <mc:AlternateContent xmlns:mc="http://schemas.openxmlformats.org/markup-compatibility/2006" xmlns:p14="http://schemas.microsoft.com/office/powerpoint/2010/main">
    <mc:Choice Requires="p14">
      <p:transition spd="slow" p14:dur="225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22225"/>
            <a:ext cx="4229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55950"/>
            <a:ext cx="57245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3825"/>
            <a:ext cx="3733800" cy="28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TextBox 4"/>
          <p:cNvSpPr txBox="1">
            <a:spLocks noChangeArrowheads="1"/>
          </p:cNvSpPr>
          <p:nvPr/>
        </p:nvSpPr>
        <p:spPr bwMode="auto">
          <a:xfrm>
            <a:off x="5715000" y="4419600"/>
            <a:ext cx="320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600"/>
              <a:t>Comparing Natural Resources Worksheet</a:t>
            </a:r>
          </a:p>
        </p:txBody>
      </p:sp>
    </p:spTree>
    <p:extLst>
      <p:ext uri="{BB962C8B-B14F-4D97-AF65-F5344CB8AC3E}">
        <p14:creationId xmlns:p14="http://schemas.microsoft.com/office/powerpoint/2010/main" val="2461383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43800" cy="914400"/>
          </a:xfrm>
        </p:spPr>
        <p:txBody>
          <a:bodyPr/>
          <a:lstStyle/>
          <a:p>
            <a:pPr>
              <a:defRPr/>
            </a:pPr>
            <a:r>
              <a:rPr lang="en-US" sz="54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Entrepreneurship</a:t>
            </a:r>
            <a:endParaRPr lang="en-US" sz="54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24579" name="TextBox 5"/>
          <p:cNvSpPr txBox="1">
            <a:spLocks noChangeArrowheads="1"/>
          </p:cNvSpPr>
          <p:nvPr/>
        </p:nvSpPr>
        <p:spPr bwMode="auto">
          <a:xfrm>
            <a:off x="381000" y="1447800"/>
            <a:ext cx="7239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
              <a:defRPr sz="3200">
                <a:solidFill>
                  <a:schemeClr val="tx1"/>
                </a:solidFill>
                <a:latin typeface="Impact" pitchFamily="34" charset="0"/>
                <a:ea typeface="ＭＳ Ｐゴシック" pitchFamily="34" charset="-128"/>
              </a:defRPr>
            </a:lvl1pPr>
            <a:lvl2pPr marL="742950" indent="-285750">
              <a:spcBef>
                <a:spcPct val="20000"/>
              </a:spcBef>
              <a:buFont typeface="Wingdings" pitchFamily="2" charset="2"/>
              <a:buChar char=""/>
              <a:defRPr sz="2800">
                <a:solidFill>
                  <a:schemeClr val="tx1"/>
                </a:solidFill>
                <a:latin typeface="Impact" pitchFamily="34" charset="0"/>
                <a:ea typeface="ＭＳ Ｐゴシック" pitchFamily="34" charset="-128"/>
              </a:defRPr>
            </a:lvl2pPr>
            <a:lvl3pPr marL="1143000" indent="-228600">
              <a:spcBef>
                <a:spcPct val="20000"/>
              </a:spcBef>
              <a:buFont typeface="Wingdings" pitchFamily="2" charset="2"/>
              <a:buChar char=""/>
              <a:defRPr sz="2400">
                <a:solidFill>
                  <a:schemeClr val="tx1"/>
                </a:solidFill>
                <a:latin typeface="Impact" pitchFamily="34" charset="0"/>
                <a:ea typeface="ＭＳ Ｐゴシック" pitchFamily="34" charset="-128"/>
              </a:defRPr>
            </a:lvl3pPr>
            <a:lvl4pPr marL="16002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4pPr>
            <a:lvl5pPr marL="2057400" indent="-228600">
              <a:spcBef>
                <a:spcPct val="20000"/>
              </a:spcBef>
              <a:buFont typeface="Wingdings" pitchFamily="2" charset="2"/>
              <a:buChar char=""/>
              <a:defRPr sz="2000">
                <a:solidFill>
                  <a:schemeClr val="tx1"/>
                </a:solidFill>
                <a:latin typeface="Impact" pitchFamily="34"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2000">
                <a:solidFill>
                  <a:schemeClr val="tx1"/>
                </a:solidFill>
                <a:latin typeface="Impact" pitchFamily="34" charset="0"/>
                <a:ea typeface="ＭＳ Ｐゴシック" pitchFamily="34" charset="-128"/>
              </a:defRPr>
            </a:lvl9pPr>
          </a:lstStyle>
          <a:p>
            <a:pPr algn="ctr">
              <a:spcBef>
                <a:spcPct val="0"/>
              </a:spcBef>
              <a:buFontTx/>
              <a:buNone/>
            </a:pPr>
            <a:r>
              <a:rPr lang="en-US" altLang="en-US">
                <a:solidFill>
                  <a:schemeClr val="accent1"/>
                </a:solidFill>
                <a:latin typeface="Arial" charset="0"/>
                <a:cs typeface="Arial" charset="0"/>
              </a:rPr>
              <a:t>An </a:t>
            </a:r>
            <a:r>
              <a:rPr lang="en-US" altLang="en-US" b="1">
                <a:solidFill>
                  <a:schemeClr val="accent1"/>
                </a:solidFill>
                <a:latin typeface="Arial" charset="0"/>
                <a:cs typeface="Arial" charset="0"/>
              </a:rPr>
              <a:t>Entrepreneur</a:t>
            </a:r>
            <a:r>
              <a:rPr lang="en-US" altLang="en-US">
                <a:solidFill>
                  <a:schemeClr val="accent1"/>
                </a:solidFill>
                <a:latin typeface="Arial" charset="0"/>
                <a:cs typeface="Arial" charset="0"/>
              </a:rPr>
              <a:t> is someone who has an idea for a good or service and takes the risks to produce it.</a:t>
            </a:r>
          </a:p>
          <a:p>
            <a:pPr algn="ctr">
              <a:spcBef>
                <a:spcPct val="0"/>
              </a:spcBef>
              <a:buFontTx/>
              <a:buNone/>
            </a:pPr>
            <a:endParaRPr lang="en-US" altLang="en-US">
              <a:solidFill>
                <a:schemeClr val="accent1"/>
              </a:solidFill>
              <a:latin typeface="Arial" charset="0"/>
              <a:cs typeface="Arial" charset="0"/>
            </a:endParaRPr>
          </a:p>
          <a:p>
            <a:pPr algn="ctr">
              <a:spcBef>
                <a:spcPct val="0"/>
              </a:spcBef>
              <a:buFontTx/>
              <a:buNone/>
            </a:pPr>
            <a:r>
              <a:rPr lang="en-US" altLang="en-US">
                <a:solidFill>
                  <a:schemeClr val="accent1"/>
                </a:solidFill>
                <a:latin typeface="Arial" charset="0"/>
                <a:cs typeface="Arial" charset="0"/>
              </a:rPr>
              <a:t>Entrepreneurs are important because they come up with new ideas and use human, capital, and natural resources to bring their ideas to life and to the marketplace.</a:t>
            </a:r>
          </a:p>
          <a:p>
            <a:pPr algn="ctr">
              <a:spcBef>
                <a:spcPct val="0"/>
              </a:spcBef>
              <a:buFontTx/>
              <a:buNone/>
            </a:pPr>
            <a:endParaRPr lang="en-US" altLang="en-US" sz="2400">
              <a:solidFill>
                <a:schemeClr val="accent1"/>
              </a:solidFill>
              <a:latin typeface="Arial" charset="0"/>
              <a:cs typeface="Arial" charset="0"/>
            </a:endParaRPr>
          </a:p>
        </p:txBody>
      </p:sp>
    </p:spTree>
    <p:extLst>
      <p:ext uri="{BB962C8B-B14F-4D97-AF65-F5344CB8AC3E}">
        <p14:creationId xmlns:p14="http://schemas.microsoft.com/office/powerpoint/2010/main" val="390033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1000"/>
                                        <p:tgtEl>
                                          <p:spTgt spid="24579">
                                            <p:txEl>
                                              <p:pRg st="0" end="0"/>
                                            </p:txEl>
                                          </p:spTgt>
                                        </p:tgtEl>
                                      </p:cBhvr>
                                    </p:animEffect>
                                  </p:childTnLst>
                                </p:cTn>
                              </p:par>
                            </p:childTnLst>
                          </p:cTn>
                        </p:par>
                        <p:par>
                          <p:cTn id="8" fill="hold" nodeType="afterGroup">
                            <p:stCondLst>
                              <p:cond delay="2000"/>
                            </p:stCondLst>
                            <p:childTnLst>
                              <p:par>
                                <p:cTn id="9" presetID="9" presetClass="entr" presetSubtype="0" fill="hold" nodeType="afterEffect">
                                  <p:stCondLst>
                                    <p:cond delay="4000"/>
                                  </p:stCondLst>
                                  <p:childTnLst>
                                    <p:set>
                                      <p:cBhvr>
                                        <p:cTn id="10" dur="1" fill="hold">
                                          <p:stCondLst>
                                            <p:cond delay="0"/>
                                          </p:stCondLst>
                                        </p:cTn>
                                        <p:tgtEl>
                                          <p:spTgt spid="24579">
                                            <p:txEl>
                                              <p:pRg st="2" end="2"/>
                                            </p:txEl>
                                          </p:spTgt>
                                        </p:tgtEl>
                                        <p:attrNameLst>
                                          <p:attrName>style.visibility</p:attrName>
                                        </p:attrNameLst>
                                      </p:cBhvr>
                                      <p:to>
                                        <p:strVal val="visible"/>
                                      </p:to>
                                    </p:set>
                                    <p:animEffect transition="in" filter="dissolve">
                                      <p:cBhvr>
                                        <p:cTn id="11"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743450"/>
            <a:ext cx="15446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28600" y="152400"/>
            <a:ext cx="7543800" cy="914400"/>
          </a:xfrm>
        </p:spPr>
        <p:txBody>
          <a:bodyPr/>
          <a:lstStyle/>
          <a:p>
            <a:pPr>
              <a:defRPr/>
            </a:pPr>
            <a:r>
              <a:rPr lang="en-US" sz="54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Entrepreneurship</a:t>
            </a:r>
            <a:endParaRPr lang="en-US" sz="5400" b="1"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33400" y="1387475"/>
            <a:ext cx="6629400" cy="3784600"/>
          </a:xfrm>
          <a:prstGeom prst="rect">
            <a:avLst/>
          </a:prstGeom>
          <a:noFill/>
        </p:spPr>
        <p:txBody>
          <a:bodyPr>
            <a:spAutoFit/>
          </a:bodyPr>
          <a:lstStyle/>
          <a:p>
            <a:pPr>
              <a:defRPr/>
            </a:pPr>
            <a:r>
              <a:rPr lang="en-US" sz="3600" dirty="0">
                <a:solidFill>
                  <a:schemeClr val="accent1"/>
                </a:solidFill>
                <a:latin typeface="Arial" pitchFamily="34" charset="0"/>
                <a:cs typeface="Arial" pitchFamily="34" charset="0"/>
              </a:rPr>
              <a:t>It can be several things:</a:t>
            </a:r>
          </a:p>
          <a:p>
            <a:pPr>
              <a:defRPr/>
            </a:pPr>
            <a:endParaRPr lang="en-US" sz="1800" dirty="0">
              <a:solidFill>
                <a:schemeClr val="accent1"/>
              </a:solidFill>
              <a:latin typeface="Arial" pitchFamily="34" charset="0"/>
              <a:cs typeface="Arial" pitchFamily="34" charset="0"/>
            </a:endParaRPr>
          </a:p>
          <a:p>
            <a:pPr marL="342900" indent="-342900">
              <a:buFont typeface="Arial" pitchFamily="34" charset="0"/>
              <a:buChar char="•"/>
              <a:defRPr/>
            </a:pPr>
            <a:r>
              <a:rPr lang="en-US" sz="3600" dirty="0">
                <a:solidFill>
                  <a:schemeClr val="accent1"/>
                </a:solidFill>
                <a:latin typeface="Arial" pitchFamily="34" charset="0"/>
                <a:cs typeface="Arial" pitchFamily="34" charset="0"/>
              </a:rPr>
              <a:t>Starting your own business</a:t>
            </a:r>
          </a:p>
          <a:p>
            <a:pPr marL="342900" indent="-342900">
              <a:buFont typeface="Arial" pitchFamily="34" charset="0"/>
              <a:buChar char="•"/>
              <a:defRPr/>
            </a:pPr>
            <a:r>
              <a:rPr lang="en-US" sz="3600" dirty="0">
                <a:solidFill>
                  <a:schemeClr val="accent1"/>
                </a:solidFill>
                <a:latin typeface="Arial" pitchFamily="34" charset="0"/>
                <a:cs typeface="Arial" pitchFamily="34" charset="0"/>
              </a:rPr>
              <a:t>Inventing something new</a:t>
            </a:r>
          </a:p>
          <a:p>
            <a:pPr marL="342900" indent="-342900">
              <a:buFont typeface="Arial" pitchFamily="34" charset="0"/>
              <a:buChar char="•"/>
              <a:defRPr/>
            </a:pPr>
            <a:r>
              <a:rPr lang="en-US" sz="3600" dirty="0">
                <a:solidFill>
                  <a:schemeClr val="accent1"/>
                </a:solidFill>
                <a:latin typeface="Arial" pitchFamily="34" charset="0"/>
                <a:cs typeface="Arial" pitchFamily="34" charset="0"/>
              </a:rPr>
              <a:t>Changing the way something was previously done so that it works better</a:t>
            </a:r>
          </a:p>
        </p:txBody>
      </p:sp>
    </p:spTree>
    <p:extLst>
      <p:ext uri="{BB962C8B-B14F-4D97-AF65-F5344CB8AC3E}">
        <p14:creationId xmlns:p14="http://schemas.microsoft.com/office/powerpoint/2010/main" val="353808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1000"/>
                                        <p:tgtEl>
                                          <p:spTgt spid="3">
                                            <p:txEl>
                                              <p:pRg st="2" end="2"/>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1000"/>
                                        <p:tgtEl>
                                          <p:spTgt spid="3">
                                            <p:txEl>
                                              <p:pRg st="3" end="3"/>
                                            </p:txEl>
                                          </p:spTgt>
                                        </p:tgtEl>
                                      </p:cBhvr>
                                    </p:animEffect>
                                  </p:childTnLst>
                                </p:cTn>
                              </p:par>
                            </p:childTnLst>
                          </p:cTn>
                        </p:par>
                        <p:par>
                          <p:cTn id="12" fill="hold" nodeType="afterGroup">
                            <p:stCondLst>
                              <p:cond delay="5500"/>
                            </p:stCondLst>
                            <p:childTnLst>
                              <p:par>
                                <p:cTn id="13" presetID="9" presetClass="entr" presetSubtype="0" fill="hold" nodeType="after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381000"/>
            <a:ext cx="7543800" cy="1143000"/>
          </a:xfrm>
        </p:spPr>
        <p:txBody>
          <a:bodyPr/>
          <a:lstStyle/>
          <a:p>
            <a:pPr eaLnBrk="1" hangingPunct="1">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How does Entrepreneurship Influence Economic Growth?</a:t>
            </a:r>
          </a:p>
        </p:txBody>
      </p:sp>
      <p:pic>
        <p:nvPicPr>
          <p:cNvPr id="71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835275"/>
            <a:ext cx="1752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905000"/>
            <a:ext cx="6172200" cy="4400550"/>
          </a:xfrm>
          <a:prstGeom prst="rect">
            <a:avLst/>
          </a:prstGeom>
          <a:noFill/>
        </p:spPr>
        <p:txBody>
          <a:bodyPr>
            <a:spAutoFit/>
          </a:bodyPr>
          <a:lstStyle/>
          <a:p>
            <a:pPr marL="342900" indent="-342900">
              <a:buFont typeface="Arial" pitchFamily="34" charset="0"/>
              <a:buChar char="•"/>
              <a:defRPr/>
            </a:pPr>
            <a:r>
              <a:rPr lang="en-US" sz="2800" dirty="0">
                <a:solidFill>
                  <a:schemeClr val="accent1"/>
                </a:solidFill>
                <a:latin typeface="Arial" pitchFamily="34" charset="0"/>
                <a:cs typeface="Arial" pitchFamily="34" charset="0"/>
              </a:rPr>
              <a:t>Entrepreneurship creates jobs and reduces unemployment</a:t>
            </a:r>
          </a:p>
          <a:p>
            <a:pPr>
              <a:defRPr/>
            </a:pPr>
            <a:endParaRPr lang="en-US" sz="2800" dirty="0">
              <a:solidFill>
                <a:schemeClr val="accent1"/>
              </a:solidFill>
              <a:latin typeface="Arial" pitchFamily="34" charset="0"/>
              <a:cs typeface="Arial" pitchFamily="34" charset="0"/>
            </a:endParaRPr>
          </a:p>
          <a:p>
            <a:pPr marL="342900" indent="-342900">
              <a:buFont typeface="Arial" pitchFamily="34" charset="0"/>
              <a:buChar char="•"/>
              <a:defRPr/>
            </a:pPr>
            <a:r>
              <a:rPr lang="en-US" sz="2800" dirty="0">
                <a:solidFill>
                  <a:schemeClr val="accent1"/>
                </a:solidFill>
                <a:latin typeface="Arial" pitchFamily="34" charset="0"/>
                <a:cs typeface="Arial" pitchFamily="34" charset="0"/>
              </a:rPr>
              <a:t>Entrepreneurship encourages people to take risks, and in doing </a:t>
            </a:r>
            <a:br>
              <a:rPr lang="en-US" sz="2800" dirty="0">
                <a:solidFill>
                  <a:schemeClr val="accent1"/>
                </a:solidFill>
                <a:latin typeface="Arial" pitchFamily="34" charset="0"/>
                <a:cs typeface="Arial" pitchFamily="34" charset="0"/>
              </a:rPr>
            </a:br>
            <a:r>
              <a:rPr lang="en-US" sz="2800" dirty="0">
                <a:solidFill>
                  <a:schemeClr val="accent1"/>
                </a:solidFill>
                <a:latin typeface="Arial" pitchFamily="34" charset="0"/>
                <a:cs typeface="Arial" pitchFamily="34" charset="0"/>
              </a:rPr>
              <a:t>so, create better materials, </a:t>
            </a:r>
            <a:br>
              <a:rPr lang="en-US" sz="2800" dirty="0">
                <a:solidFill>
                  <a:schemeClr val="accent1"/>
                </a:solidFill>
                <a:latin typeface="Arial" pitchFamily="34" charset="0"/>
                <a:cs typeface="Arial" pitchFamily="34" charset="0"/>
              </a:rPr>
            </a:br>
            <a:r>
              <a:rPr lang="en-US" sz="2800" dirty="0">
                <a:solidFill>
                  <a:schemeClr val="accent1"/>
                </a:solidFill>
                <a:latin typeface="Arial" pitchFamily="34" charset="0"/>
                <a:cs typeface="Arial" pitchFamily="34" charset="0"/>
              </a:rPr>
              <a:t>products, technologies, etc.</a:t>
            </a:r>
          </a:p>
          <a:p>
            <a:pPr>
              <a:defRPr/>
            </a:pPr>
            <a:endParaRPr lang="en-US" sz="2800" dirty="0">
              <a:solidFill>
                <a:schemeClr val="accent1"/>
              </a:solidFill>
              <a:latin typeface="Arial" pitchFamily="34" charset="0"/>
              <a:cs typeface="Arial" pitchFamily="34" charset="0"/>
            </a:endParaRPr>
          </a:p>
          <a:p>
            <a:pPr marL="342900" indent="-342900">
              <a:buFont typeface="Arial" pitchFamily="34" charset="0"/>
              <a:buChar char="•"/>
              <a:defRPr/>
            </a:pPr>
            <a:r>
              <a:rPr lang="en-US" sz="2800" dirty="0">
                <a:solidFill>
                  <a:schemeClr val="accent1"/>
                </a:solidFill>
                <a:latin typeface="Arial" pitchFamily="34" charset="0"/>
                <a:cs typeface="Arial" pitchFamily="34" charset="0"/>
              </a:rPr>
              <a:t>The more entrepreneurs a country has, the higher the country’s GDP</a:t>
            </a:r>
          </a:p>
        </p:txBody>
      </p:sp>
    </p:spTree>
    <p:extLst>
      <p:ext uri="{BB962C8B-B14F-4D97-AF65-F5344CB8AC3E}">
        <p14:creationId xmlns:p14="http://schemas.microsoft.com/office/powerpoint/2010/main" val="2161356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par>
                          <p:cTn id="8" fill="hold" nodeType="afterGroup">
                            <p:stCondLst>
                              <p:cond delay="2000"/>
                            </p:stCondLst>
                            <p:childTnLst>
                              <p:par>
                                <p:cTn id="9" presetID="9" presetClass="entr" presetSubtype="0" fill="hold" nodeType="afterEffect">
                                  <p:stCondLst>
                                    <p:cond delay="2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dissolve">
                                      <p:cBhvr>
                                        <p:cTn id="11" dur="1000"/>
                                        <p:tgtEl>
                                          <p:spTgt spid="2">
                                            <p:txEl>
                                              <p:pRg st="2" end="2"/>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450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dissolve">
                                      <p:cBhvr>
                                        <p:cTn id="1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543800" cy="2286000"/>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Use the Factors of Economic Growth Graphic Organizer to take notes during the lesson.</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71320031"/>
              </p:ext>
            </p:extLst>
          </p:nvPr>
        </p:nvGraphicFramePr>
        <p:xfrm>
          <a:off x="1371600" y="2590800"/>
          <a:ext cx="5029200" cy="3886200"/>
        </p:xfrm>
        <a:graphic>
          <a:graphicData uri="http://schemas.openxmlformats.org/presentationml/2006/ole">
            <mc:AlternateContent xmlns:mc="http://schemas.openxmlformats.org/markup-compatibility/2006">
              <mc:Choice xmlns:v="urn:schemas-microsoft-com:vml" Requires="v">
                <p:oleObj spid="_x0000_s1031"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371600" y="2590800"/>
                        <a:ext cx="5029200" cy="3886200"/>
                      </a:xfrm>
                      <a:prstGeom prst="rect">
                        <a:avLst/>
                      </a:prstGeom>
                      <a:ln>
                        <a:solidFill>
                          <a:schemeClr val="tx1"/>
                        </a:solidFill>
                      </a:ln>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7848600" cy="1143000"/>
          </a:xfrm>
        </p:spPr>
        <p:txBody>
          <a:bodyPr/>
          <a:lstStyle/>
          <a:p>
            <a:pPr eaLnBrk="1" hangingPunct="1">
              <a:defRPr/>
            </a:pPr>
            <a:r>
              <a:rPr lang="en-US"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How is Economic Growth Measured?</a:t>
            </a:r>
          </a:p>
        </p:txBody>
      </p:sp>
      <p:pic>
        <p:nvPicPr>
          <p:cNvPr id="51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5105400"/>
            <a:ext cx="17557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1950" y="1600200"/>
            <a:ext cx="7239000" cy="3847207"/>
          </a:xfrm>
          <a:prstGeom prst="rect">
            <a:avLst/>
          </a:prstGeom>
          <a:noFill/>
        </p:spPr>
        <p:txBody>
          <a:bodyPr>
            <a:spAutoFit/>
          </a:bodyPr>
          <a:lstStyle/>
          <a:p>
            <a:pPr marL="342900" indent="-342900">
              <a:buFont typeface="Wingdings" pitchFamily="2" charset="2"/>
              <a:buChar char="§"/>
              <a:defRPr/>
            </a:pPr>
            <a:r>
              <a:rPr lang="en-US" sz="3200" dirty="0">
                <a:solidFill>
                  <a:schemeClr val="accent1"/>
                </a:solidFill>
                <a:latin typeface="Arial" pitchFamily="34" charset="0"/>
                <a:cs typeface="Arial" pitchFamily="34" charset="0"/>
              </a:rPr>
              <a:t>Economic growth in a country is measured by the country’s </a:t>
            </a:r>
            <a:r>
              <a:rPr lang="en-US" sz="3200" b="1" dirty="0">
                <a:solidFill>
                  <a:schemeClr val="accent1"/>
                </a:solidFill>
                <a:latin typeface="Arial" pitchFamily="34" charset="0"/>
                <a:cs typeface="Arial" pitchFamily="34" charset="0"/>
              </a:rPr>
              <a:t>Gross Domestic Product (GDP) </a:t>
            </a:r>
            <a:r>
              <a:rPr lang="en-US" sz="3200" dirty="0">
                <a:solidFill>
                  <a:schemeClr val="accent1"/>
                </a:solidFill>
                <a:latin typeface="Arial" pitchFamily="34" charset="0"/>
                <a:cs typeface="Arial" pitchFamily="34" charset="0"/>
              </a:rPr>
              <a:t>in one year</a:t>
            </a:r>
          </a:p>
          <a:p>
            <a:pPr>
              <a:defRPr/>
            </a:pPr>
            <a:endParaRPr lang="en-US" sz="2000" dirty="0">
              <a:solidFill>
                <a:schemeClr val="accent1"/>
              </a:solidFill>
              <a:latin typeface="Arial" pitchFamily="34" charset="0"/>
              <a:cs typeface="Arial" pitchFamily="34" charset="0"/>
            </a:endParaRPr>
          </a:p>
          <a:p>
            <a:pPr marL="342900" indent="-342900">
              <a:buFont typeface="Wingdings" pitchFamily="2" charset="2"/>
              <a:buChar char="§"/>
              <a:defRPr/>
            </a:pPr>
            <a:r>
              <a:rPr lang="en-US" sz="3200" dirty="0">
                <a:solidFill>
                  <a:schemeClr val="accent1"/>
                </a:solidFill>
                <a:latin typeface="Arial" pitchFamily="34" charset="0"/>
                <a:cs typeface="Arial" pitchFamily="34" charset="0"/>
              </a:rPr>
              <a:t>GDP = the total of goods and services produced in one year within a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dissolve">
                                      <p:cBhvr>
                                        <p:cTn id="1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14313"/>
            <a:ext cx="7931150" cy="990600"/>
          </a:xfrm>
        </p:spPr>
        <p:txBody>
          <a:bodyPr/>
          <a:lstStyle/>
          <a:p>
            <a:pPr eaLnBrk="1" hangingPunct="1">
              <a:defRPr/>
            </a:pPr>
            <a:r>
              <a:rPr lang="en-US" sz="40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Gross Domestic Product (GDP)</a:t>
            </a:r>
          </a:p>
        </p:txBody>
      </p:sp>
      <p:pic>
        <p:nvPicPr>
          <p:cNvPr id="61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59325"/>
            <a:ext cx="167163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9400" y="1219200"/>
            <a:ext cx="7397750" cy="3540125"/>
          </a:xfrm>
          <a:prstGeom prst="rect">
            <a:avLst/>
          </a:prstGeom>
          <a:noFill/>
        </p:spPr>
        <p:txBody>
          <a:bodyPr>
            <a:spAutoFit/>
          </a:bodyPr>
          <a:lstStyle/>
          <a:p>
            <a:pPr marL="342900" indent="-342900">
              <a:buFont typeface="Wingdings" pitchFamily="2" charset="2"/>
              <a:buChar char="§"/>
              <a:defRPr/>
            </a:pPr>
            <a:r>
              <a:rPr lang="en-US" sz="2800" dirty="0">
                <a:solidFill>
                  <a:schemeClr val="accent1"/>
                </a:solidFill>
                <a:latin typeface="Arial" pitchFamily="34" charset="0"/>
                <a:cs typeface="Arial" pitchFamily="34" charset="0"/>
              </a:rPr>
              <a:t>GDP is a domestic measurement because it measures only what has been produced within a country – this does not include products that are imported.</a:t>
            </a:r>
          </a:p>
          <a:p>
            <a:pPr>
              <a:defRPr/>
            </a:pPr>
            <a:endParaRPr lang="en-US" sz="2000" dirty="0">
              <a:solidFill>
                <a:schemeClr val="accent1"/>
              </a:solidFill>
              <a:latin typeface="Arial" pitchFamily="34" charset="0"/>
              <a:cs typeface="Arial" pitchFamily="34" charset="0"/>
            </a:endParaRPr>
          </a:p>
          <a:p>
            <a:pPr marL="342900" indent="-342900">
              <a:buFont typeface="Wingdings" pitchFamily="2" charset="2"/>
              <a:buChar char="§"/>
              <a:defRPr/>
            </a:pPr>
            <a:r>
              <a:rPr lang="en-US" sz="2800" dirty="0">
                <a:solidFill>
                  <a:schemeClr val="accent1"/>
                </a:solidFill>
                <a:latin typeface="Arial" pitchFamily="34" charset="0"/>
                <a:cs typeface="Arial" pitchFamily="34" charset="0"/>
              </a:rPr>
              <a:t>It is much better for the economy of a country to produce its own goods and services [this increases the country’s GDP].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par>
                          <p:cTn id="8" fill="hold">
                            <p:stCondLst>
                              <p:cond delay="2000"/>
                            </p:stCondLst>
                            <p:childTnLst>
                              <p:par>
                                <p:cTn id="9" presetID="9" presetClass="entr" presetSubtype="0" fill="hold" nodeType="afterEffect">
                                  <p:stCondLst>
                                    <p:cond delay="4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dissolve">
                                      <p:cBhvr>
                                        <p:cTn id="1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228600" y="228600"/>
            <a:ext cx="7543800" cy="914400"/>
          </a:xfrm>
        </p:spPr>
        <p:txBody>
          <a:bodyPr/>
          <a:lstStyle/>
          <a:p>
            <a:pPr eaLnBrk="1" hangingPunct="1">
              <a:defRPr/>
            </a:pPr>
            <a:r>
              <a:rPr lang="en-US"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Gross Domestic Product</a:t>
            </a:r>
          </a:p>
        </p:txBody>
      </p:sp>
      <p:pic>
        <p:nvPicPr>
          <p:cNvPr id="71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583113"/>
            <a:ext cx="16002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1219200"/>
            <a:ext cx="7696200" cy="3108325"/>
          </a:xfrm>
          <a:prstGeom prst="rect">
            <a:avLst/>
          </a:prstGeom>
          <a:noFill/>
        </p:spPr>
        <p:txBody>
          <a:bodyPr>
            <a:spAutoFit/>
          </a:bodyPr>
          <a:lstStyle/>
          <a:p>
            <a:pPr algn="ctr">
              <a:defRPr/>
            </a:pPr>
            <a:r>
              <a:rPr lang="en-US" sz="3200" dirty="0">
                <a:solidFill>
                  <a:schemeClr val="accent1"/>
                </a:solidFill>
                <a:latin typeface="Arial" pitchFamily="34" charset="0"/>
                <a:cs typeface="Arial" pitchFamily="34" charset="0"/>
              </a:rPr>
              <a:t>Measuring the GDP each year can:</a:t>
            </a:r>
          </a:p>
          <a:p>
            <a:pPr algn="ctr">
              <a:defRPr/>
            </a:pPr>
            <a:endParaRPr lang="en-US" sz="1200" dirty="0">
              <a:solidFill>
                <a:schemeClr val="accent1"/>
              </a:solidFill>
              <a:latin typeface="Arial" pitchFamily="34" charset="0"/>
              <a:cs typeface="Arial" pitchFamily="34" charset="0"/>
            </a:endParaRPr>
          </a:p>
          <a:p>
            <a:pPr marL="342900" indent="-342900">
              <a:buFont typeface="Arial" pitchFamily="34" charset="0"/>
              <a:buChar char="•"/>
              <a:defRPr/>
            </a:pPr>
            <a:r>
              <a:rPr lang="en-US" sz="3000" dirty="0">
                <a:solidFill>
                  <a:schemeClr val="accent1"/>
                </a:solidFill>
                <a:latin typeface="Arial" pitchFamily="34" charset="0"/>
                <a:cs typeface="Arial" pitchFamily="34" charset="0"/>
              </a:rPr>
              <a:t>Compare one country’s economy to another</a:t>
            </a:r>
          </a:p>
          <a:p>
            <a:pPr marL="342900" indent="-342900">
              <a:buFont typeface="Arial" pitchFamily="34" charset="0"/>
              <a:buChar char="•"/>
              <a:defRPr/>
            </a:pPr>
            <a:r>
              <a:rPr lang="en-US" sz="3000" dirty="0">
                <a:solidFill>
                  <a:schemeClr val="accent1"/>
                </a:solidFill>
                <a:latin typeface="Arial" pitchFamily="34" charset="0"/>
                <a:cs typeface="Arial" pitchFamily="34" charset="0"/>
              </a:rPr>
              <a:t>Check a country’s economic progress </a:t>
            </a:r>
            <a:br>
              <a:rPr lang="en-US" sz="3000" dirty="0">
                <a:solidFill>
                  <a:schemeClr val="accent1"/>
                </a:solidFill>
                <a:latin typeface="Arial" pitchFamily="34" charset="0"/>
                <a:cs typeface="Arial" pitchFamily="34" charset="0"/>
              </a:rPr>
            </a:br>
            <a:r>
              <a:rPr lang="en-US" sz="3000" dirty="0">
                <a:solidFill>
                  <a:schemeClr val="accent1"/>
                </a:solidFill>
                <a:latin typeface="Arial" pitchFamily="34" charset="0"/>
                <a:cs typeface="Arial" pitchFamily="34" charset="0"/>
              </a:rPr>
              <a:t>over time</a:t>
            </a:r>
          </a:p>
          <a:p>
            <a:pPr marL="342900" indent="-342900">
              <a:buFont typeface="Arial" pitchFamily="34" charset="0"/>
              <a:buChar char="•"/>
              <a:defRPr/>
            </a:pPr>
            <a:r>
              <a:rPr lang="en-US" sz="3000" dirty="0">
                <a:solidFill>
                  <a:schemeClr val="accent1"/>
                </a:solidFill>
                <a:latin typeface="Arial" pitchFamily="34" charset="0"/>
                <a:cs typeface="Arial" pitchFamily="34" charset="0"/>
              </a:rPr>
              <a:t>Show if the economy is growing or no</a:t>
            </a:r>
            <a:r>
              <a:rPr lang="en-US" sz="3200" dirty="0">
                <a:solidFill>
                  <a:schemeClr val="accent1"/>
                </a:solidFill>
                <a:latin typeface="Arial" pitchFamily="34" charset="0"/>
                <a:cs typeface="Arial"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par>
                                <p:cTn id="8" presetID="9" presetClass="entr" presetSubtype="0" fill="hold" nodeType="withEffect">
                                  <p:stCondLst>
                                    <p:cond delay="100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1000"/>
                                        <p:tgtEl>
                                          <p:spTgt spid="2">
                                            <p:txEl>
                                              <p:pRg st="2" end="2"/>
                                            </p:txEl>
                                          </p:spTgt>
                                        </p:tgtEl>
                                      </p:cBhvr>
                                    </p:animEffect>
                                  </p:childTnLst>
                                </p:cTn>
                              </p:par>
                            </p:childTnLst>
                          </p:cTn>
                        </p:par>
                        <p:par>
                          <p:cTn id="11" fill="hold">
                            <p:stCondLst>
                              <p:cond delay="2000"/>
                            </p:stCondLst>
                            <p:childTnLst>
                              <p:par>
                                <p:cTn id="12" presetID="9" presetClass="entr" presetSubtype="0" fill="hold" nodeType="afterEffect">
                                  <p:stCondLst>
                                    <p:cond delay="200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dissolve">
                                      <p:cBhvr>
                                        <p:cTn id="14" dur="1000"/>
                                        <p:tgtEl>
                                          <p:spTgt spid="2">
                                            <p:txEl>
                                              <p:pRg st="3" end="3"/>
                                            </p:txEl>
                                          </p:spTgt>
                                        </p:tgtEl>
                                      </p:cBhvr>
                                    </p:animEffect>
                                  </p:childTnLst>
                                </p:cTn>
                              </p:par>
                            </p:childTnLst>
                          </p:cTn>
                        </p:par>
                        <p:par>
                          <p:cTn id="15" fill="hold">
                            <p:stCondLst>
                              <p:cond delay="5000"/>
                            </p:stCondLst>
                            <p:childTnLst>
                              <p:par>
                                <p:cTn id="16" presetID="9" presetClass="entr" presetSubtype="0" fill="hold" nodeType="afterEffect">
                                  <p:stCondLst>
                                    <p:cond delay="200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dissolve">
                                      <p:cBhvr>
                                        <p:cTn id="1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0"/>
            <a:ext cx="7123112" cy="1143000"/>
          </a:xfrm>
        </p:spPr>
        <p:txBody>
          <a:bodyPr/>
          <a:lstStyle/>
          <a:p>
            <a:pPr eaLnBrk="1" hangingPunct="1">
              <a:defRPr/>
            </a:pPr>
            <a:r>
              <a:rPr lang="en-US" sz="60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Economic Growth</a:t>
            </a:r>
          </a:p>
        </p:txBody>
      </p:sp>
      <p:sp>
        <p:nvSpPr>
          <p:cNvPr id="9219" name="Picture 4"/>
          <p:cNvSpPr>
            <a:spLocks noChangeAspect="1" noChangeArrowheads="1"/>
          </p:cNvSpPr>
          <p:nvPr/>
        </p:nvSpPr>
        <p:spPr bwMode="auto">
          <a:xfrm>
            <a:off x="6019800" y="2209800"/>
            <a:ext cx="17462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endParaRPr lang="en-US" altLang="en-US"/>
          </a:p>
        </p:txBody>
      </p:sp>
      <p:sp>
        <p:nvSpPr>
          <p:cNvPr id="3" name="TextBox 2"/>
          <p:cNvSpPr txBox="1"/>
          <p:nvPr/>
        </p:nvSpPr>
        <p:spPr>
          <a:xfrm>
            <a:off x="222250" y="1219200"/>
            <a:ext cx="7543800" cy="3416320"/>
          </a:xfrm>
          <a:prstGeom prst="rect">
            <a:avLst/>
          </a:prstGeom>
          <a:noFill/>
        </p:spPr>
        <p:txBody>
          <a:bodyPr>
            <a:spAutoFit/>
          </a:bodyPr>
          <a:lstStyle/>
          <a:p>
            <a:pPr>
              <a:defRPr/>
            </a:pPr>
            <a:r>
              <a:rPr lang="en-US" sz="3200" dirty="0">
                <a:solidFill>
                  <a:schemeClr val="accent1"/>
                </a:solidFill>
                <a:latin typeface="Arial" pitchFamily="34" charset="0"/>
                <a:cs typeface="Arial" pitchFamily="34" charset="0"/>
              </a:rPr>
              <a:t>There are 4 main factors that influence economic growth within a country:</a:t>
            </a:r>
          </a:p>
          <a:p>
            <a:pPr>
              <a:defRPr/>
            </a:pPr>
            <a:endParaRPr lang="en-US" dirty="0">
              <a:solidFill>
                <a:schemeClr val="accent1"/>
              </a:solidFill>
              <a:latin typeface="Arial" pitchFamily="34" charset="0"/>
              <a:cs typeface="Arial" pitchFamily="34" charset="0"/>
            </a:endParaRPr>
          </a:p>
          <a:p>
            <a:pPr marL="342900" indent="-342900">
              <a:buFont typeface="Wingdings" pitchFamily="2" charset="2"/>
              <a:buChar char="§"/>
              <a:defRPr/>
            </a:pPr>
            <a:r>
              <a:rPr lang="en-US" sz="3200" dirty="0" smtClean="0">
                <a:solidFill>
                  <a:schemeClr val="accent1"/>
                </a:solidFill>
                <a:latin typeface="Arial" pitchFamily="34" charset="0"/>
                <a:cs typeface="Arial" pitchFamily="34" charset="0"/>
              </a:rPr>
              <a:t>Investment </a:t>
            </a:r>
            <a:r>
              <a:rPr lang="en-US" sz="3200" dirty="0">
                <a:solidFill>
                  <a:schemeClr val="accent1"/>
                </a:solidFill>
                <a:latin typeface="Arial" pitchFamily="34" charset="0"/>
                <a:cs typeface="Arial" pitchFamily="34" charset="0"/>
              </a:rPr>
              <a:t>in Human Capital</a:t>
            </a:r>
          </a:p>
          <a:p>
            <a:pPr marL="342900" indent="-342900">
              <a:buFont typeface="Wingdings" pitchFamily="2" charset="2"/>
              <a:buChar char="§"/>
              <a:defRPr/>
            </a:pPr>
            <a:r>
              <a:rPr lang="en-US" sz="3200" dirty="0">
                <a:solidFill>
                  <a:schemeClr val="accent1"/>
                </a:solidFill>
                <a:latin typeface="Arial" pitchFamily="34" charset="0"/>
                <a:cs typeface="Arial" pitchFamily="34" charset="0"/>
              </a:rPr>
              <a:t>Investment in Physical </a:t>
            </a:r>
            <a:r>
              <a:rPr lang="en-US" sz="3200" dirty="0" smtClean="0">
                <a:solidFill>
                  <a:schemeClr val="accent1"/>
                </a:solidFill>
                <a:latin typeface="Arial" pitchFamily="34" charset="0"/>
                <a:cs typeface="Arial" pitchFamily="34" charset="0"/>
              </a:rPr>
              <a:t>Capital</a:t>
            </a:r>
          </a:p>
          <a:p>
            <a:pPr marL="342900" indent="-342900">
              <a:buFont typeface="Wingdings" pitchFamily="2" charset="2"/>
              <a:buChar char="§"/>
              <a:defRPr/>
            </a:pPr>
            <a:r>
              <a:rPr lang="en-US" sz="3200" dirty="0">
                <a:solidFill>
                  <a:schemeClr val="accent1"/>
                </a:solidFill>
                <a:latin typeface="Arial" pitchFamily="34" charset="0"/>
                <a:cs typeface="Arial" pitchFamily="34" charset="0"/>
              </a:rPr>
              <a:t>Land [natural resources] available</a:t>
            </a:r>
          </a:p>
          <a:p>
            <a:pPr marL="342900" indent="-342900">
              <a:buFont typeface="Wingdings" pitchFamily="2" charset="2"/>
              <a:buChar char="§"/>
              <a:defRPr/>
            </a:pPr>
            <a:r>
              <a:rPr lang="en-US" sz="3200" dirty="0" smtClean="0">
                <a:solidFill>
                  <a:schemeClr val="accent1"/>
                </a:solidFill>
                <a:latin typeface="Arial" pitchFamily="34" charset="0"/>
                <a:cs typeface="Arial" pitchFamily="34" charset="0"/>
              </a:rPr>
              <a:t>Entrepreneurship</a:t>
            </a:r>
            <a:endParaRPr lang="en-US" sz="3200" dirty="0">
              <a:solidFill>
                <a:schemeClr val="accent1"/>
              </a:solidFill>
              <a:latin typeface="Arial" pitchFamily="34" charset="0"/>
              <a:cs typeface="Arial" pitchFamily="34" charset="0"/>
            </a:endParaRPr>
          </a:p>
        </p:txBody>
      </p:sp>
      <p:sp>
        <p:nvSpPr>
          <p:cNvPr id="9221" name="TextBox 6"/>
          <p:cNvSpPr txBox="1">
            <a:spLocks noChangeArrowheads="1"/>
          </p:cNvSpPr>
          <p:nvPr/>
        </p:nvSpPr>
        <p:spPr bwMode="auto">
          <a:xfrm>
            <a:off x="228600" y="4953000"/>
            <a:ext cx="734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200">
                <a:solidFill>
                  <a:schemeClr val="accent1"/>
                </a:solidFill>
                <a:latin typeface="Arial" charset="0"/>
                <a:cs typeface="Arial" charset="0"/>
              </a:rPr>
              <a:t>The presence or absence of these 4 factors determine the country’s Gross Domestic Product for the year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28600"/>
            <a:ext cx="7543800" cy="754063"/>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Investment in Human Capital</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15363" name="TextBox 5"/>
          <p:cNvSpPr txBox="1">
            <a:spLocks noChangeArrowheads="1"/>
          </p:cNvSpPr>
          <p:nvPr/>
        </p:nvSpPr>
        <p:spPr bwMode="auto">
          <a:xfrm>
            <a:off x="152400" y="1295400"/>
            <a:ext cx="7467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buFont typeface="Arial" charset="0"/>
              <a:buChar char="•"/>
            </a:pPr>
            <a:r>
              <a:rPr lang="en-US" altLang="en-US" sz="3600" b="1">
                <a:solidFill>
                  <a:schemeClr val="accent1"/>
                </a:solidFill>
                <a:latin typeface="Arial" charset="0"/>
                <a:cs typeface="Arial" charset="0"/>
              </a:rPr>
              <a:t>Human Capital </a:t>
            </a:r>
            <a:r>
              <a:rPr lang="en-US" altLang="en-US" sz="3600">
                <a:solidFill>
                  <a:schemeClr val="accent1"/>
                </a:solidFill>
                <a:latin typeface="Arial" charset="0"/>
                <a:cs typeface="Arial" charset="0"/>
              </a:rPr>
              <a:t>refers to the people who perform labor</a:t>
            </a:r>
          </a:p>
          <a:p>
            <a:pPr>
              <a:buFont typeface="Arial" charset="0"/>
              <a:buChar char="•"/>
            </a:pPr>
            <a:r>
              <a:rPr lang="en-US" altLang="en-US" sz="3600">
                <a:solidFill>
                  <a:schemeClr val="accent1"/>
                </a:solidFill>
                <a:latin typeface="Arial" charset="0"/>
                <a:cs typeface="Arial" charset="0"/>
              </a:rPr>
              <a:t>When countries invest in Human Capital, they are providing education and/or training for the people who perform the labor</a:t>
            </a:r>
          </a:p>
          <a:p>
            <a:pPr>
              <a:buFont typeface="Arial" charset="0"/>
              <a:buChar char="•"/>
            </a:pPr>
            <a:r>
              <a:rPr lang="en-US" altLang="en-US" sz="3600">
                <a:solidFill>
                  <a:schemeClr val="accent1"/>
                </a:solidFill>
                <a:latin typeface="Arial" charset="0"/>
                <a:cs typeface="Arial" charset="0"/>
              </a:rPr>
              <a:t>How would investing in human capital impact the GDP of a country?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543800" cy="1143000"/>
          </a:xfrm>
        </p:spPr>
        <p:txBody>
          <a:bodyPr/>
          <a:lstStyle/>
          <a:p>
            <a:pPr>
              <a:defRPr/>
            </a:pPr>
            <a:r>
              <a:rPr lang="en-US"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Investment in Human Capital</a:t>
            </a:r>
            <a:endParaRPr lang="en-US"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
        <p:nvSpPr>
          <p:cNvPr id="16387" name="TextBox 4"/>
          <p:cNvSpPr txBox="1">
            <a:spLocks noChangeArrowheads="1"/>
          </p:cNvSpPr>
          <p:nvPr/>
        </p:nvSpPr>
        <p:spPr bwMode="auto">
          <a:xfrm>
            <a:off x="381000" y="1905000"/>
            <a:ext cx="7086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Black" pitchFamily="34" charset="0"/>
                <a:ea typeface="ＭＳ Ｐゴシック" pitchFamily="34" charset="-128"/>
              </a:defRPr>
            </a:lvl1pPr>
            <a:lvl2pPr marL="742950" indent="-285750">
              <a:defRPr sz="2400">
                <a:solidFill>
                  <a:schemeClr val="tx1"/>
                </a:solidFill>
                <a:latin typeface="Arial Black" pitchFamily="34" charset="0"/>
                <a:ea typeface="ＭＳ Ｐゴシック" pitchFamily="34" charset="-128"/>
              </a:defRPr>
            </a:lvl2pPr>
            <a:lvl3pPr marL="1143000" indent="-228600">
              <a:defRPr sz="2400">
                <a:solidFill>
                  <a:schemeClr val="tx1"/>
                </a:solidFill>
                <a:latin typeface="Arial Black" pitchFamily="34" charset="0"/>
                <a:ea typeface="ＭＳ Ｐゴシック" pitchFamily="34" charset="-128"/>
              </a:defRPr>
            </a:lvl3pPr>
            <a:lvl4pPr marL="1600200" indent="-228600">
              <a:defRPr sz="2400">
                <a:solidFill>
                  <a:schemeClr val="tx1"/>
                </a:solidFill>
                <a:latin typeface="Arial Black" pitchFamily="34" charset="0"/>
                <a:ea typeface="ＭＳ Ｐゴシック" pitchFamily="34" charset="-128"/>
              </a:defRPr>
            </a:lvl4pPr>
            <a:lvl5pPr marL="2057400" indent="-228600">
              <a:defRPr sz="2400">
                <a:solidFill>
                  <a:schemeClr val="tx1"/>
                </a:solidFill>
                <a:latin typeface="Arial Black"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Black" pitchFamily="34" charset="0"/>
                <a:ea typeface="ＭＳ Ｐゴシック" pitchFamily="34" charset="-128"/>
              </a:defRPr>
            </a:lvl9pPr>
          </a:lstStyle>
          <a:p>
            <a:pPr algn="ctr"/>
            <a:r>
              <a:rPr lang="en-US" altLang="en-US" sz="3200">
                <a:solidFill>
                  <a:schemeClr val="accent1"/>
                </a:solidFill>
                <a:latin typeface="Arial" charset="0"/>
                <a:cs typeface="Arial" charset="0"/>
              </a:rPr>
              <a:t>Studies have shown that investment in the education and skills training of people relates to a higher GDP.</a:t>
            </a:r>
          </a:p>
          <a:p>
            <a:pPr algn="ctr"/>
            <a:endParaRPr lang="en-US" altLang="en-US" sz="3200">
              <a:solidFill>
                <a:schemeClr val="accent1"/>
              </a:solidFill>
              <a:latin typeface="Arial" charset="0"/>
              <a:cs typeface="Arial" charset="0"/>
            </a:endParaRPr>
          </a:p>
          <a:p>
            <a:pPr algn="ctr"/>
            <a:r>
              <a:rPr lang="en-US" altLang="en-US" sz="3200">
                <a:solidFill>
                  <a:schemeClr val="accent1"/>
                </a:solidFill>
                <a:latin typeface="Arial" charset="0"/>
                <a:cs typeface="Arial" charset="0"/>
              </a:rPr>
              <a:t>Education and the abilities it develops create a smarter and more productive workforce, which leads to greater economic growth.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nance">
  <a:themeElements>
    <a:clrScheme name="Finance 3">
      <a:dk1>
        <a:srgbClr val="000000"/>
      </a:dk1>
      <a:lt1>
        <a:srgbClr val="287C26"/>
      </a:lt1>
      <a:dk2>
        <a:srgbClr val="000000"/>
      </a:dk2>
      <a:lt2>
        <a:srgbClr val="000000"/>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fontScheme name="Finance">
      <a:majorFont>
        <a:latin typeface="Impact"/>
        <a:ea typeface="ＭＳ Ｐゴシック"/>
        <a:cs typeface=""/>
      </a:majorFont>
      <a:minorFont>
        <a:latin typeface="Impac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0"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0" charset="0"/>
            <a:ea typeface="ＭＳ Ｐゴシック" pitchFamily="80" charset="-128"/>
          </a:defRPr>
        </a:defPPr>
      </a:lstStyle>
    </a:lnDef>
  </a:objectDefaults>
  <a:extraClrSchemeLst>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e 3">
        <a:dk1>
          <a:srgbClr val="000000"/>
        </a:dk1>
        <a:lt1>
          <a:srgbClr val="287C26"/>
        </a:lt1>
        <a:dk2>
          <a:srgbClr val="000000"/>
        </a:dk2>
        <a:lt2>
          <a:srgbClr val="000000"/>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nance">
  <a:themeElements>
    <a:clrScheme name="Finance 3">
      <a:dk1>
        <a:srgbClr val="000000"/>
      </a:dk1>
      <a:lt1>
        <a:srgbClr val="287C26"/>
      </a:lt1>
      <a:dk2>
        <a:srgbClr val="000000"/>
      </a:dk2>
      <a:lt2>
        <a:srgbClr val="000000"/>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fontScheme name="Finance">
      <a:majorFont>
        <a:latin typeface="Impact"/>
        <a:ea typeface="ＭＳ Ｐゴシック"/>
        <a:cs typeface=""/>
      </a:majorFont>
      <a:minorFont>
        <a:latin typeface="Impac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0"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0" charset="0"/>
            <a:ea typeface="ＭＳ Ｐゴシック" pitchFamily="80" charset="-128"/>
          </a:defRPr>
        </a:defPPr>
      </a:lstStyle>
    </a:lnDef>
  </a:objectDefaults>
  <a:extraClrSchemeLst>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e 3">
        <a:dk1>
          <a:srgbClr val="000000"/>
        </a:dk1>
        <a:lt1>
          <a:srgbClr val="287C26"/>
        </a:lt1>
        <a:dk2>
          <a:srgbClr val="000000"/>
        </a:dk2>
        <a:lt2>
          <a:srgbClr val="000000"/>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2004:Templates:Presentations:Designs:Finance</Template>
  <TotalTime>1268</TotalTime>
  <Words>1618</Words>
  <Application>Microsoft Office PowerPoint</Application>
  <PresentationFormat>On-screen Show (4:3)</PresentationFormat>
  <Paragraphs>150</Paragraphs>
  <Slides>23</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1" baseType="lpstr">
      <vt:lpstr>ＭＳ Ｐゴシック</vt:lpstr>
      <vt:lpstr>Arial</vt:lpstr>
      <vt:lpstr>Arial Black</vt:lpstr>
      <vt:lpstr>Impact</vt:lpstr>
      <vt:lpstr>Wingdings</vt:lpstr>
      <vt:lpstr>Finance</vt:lpstr>
      <vt:lpstr>1_Finance</vt:lpstr>
      <vt:lpstr>Acrobat Document</vt:lpstr>
      <vt:lpstr>What is the relationship between human capital, capital investment, and GDP?</vt:lpstr>
      <vt:lpstr>PowerPoint Presentation</vt:lpstr>
      <vt:lpstr>Use the Factors of Economic Growth Graphic Organizer to take notes during the lesson.</vt:lpstr>
      <vt:lpstr>How is Economic Growth Measured?</vt:lpstr>
      <vt:lpstr>Gross Domestic Product (GDP)</vt:lpstr>
      <vt:lpstr>Gross Domestic Product</vt:lpstr>
      <vt:lpstr>Economic Growth</vt:lpstr>
      <vt:lpstr>Investment in Human Capital</vt:lpstr>
      <vt:lpstr>Investment in Human Capital</vt:lpstr>
      <vt:lpstr>Human Capital, Literacy Rate, and Standard of Living</vt:lpstr>
      <vt:lpstr>Standard of Living</vt:lpstr>
      <vt:lpstr>Standard of Living</vt:lpstr>
      <vt:lpstr>Human Capital, Literacy Rate, and Standard of Living</vt:lpstr>
      <vt:lpstr>Human Capital</vt:lpstr>
      <vt:lpstr>Investment in Capital [Physical]</vt:lpstr>
      <vt:lpstr>Investment in Physical Capital</vt:lpstr>
      <vt:lpstr>Natural Resources</vt:lpstr>
      <vt:lpstr>Natural Resources</vt:lpstr>
      <vt:lpstr>Natural Resources</vt:lpstr>
      <vt:lpstr>PowerPoint Presentation</vt:lpstr>
      <vt:lpstr>Entrepreneurship</vt:lpstr>
      <vt:lpstr>Entrepreneurship</vt:lpstr>
      <vt:lpstr>How does Entrepreneurship Influence Economic Growth?</vt:lpstr>
    </vt:vector>
  </TitlesOfParts>
  <Company>Ansley Bennett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that Lead to Economic Growth</dc:title>
  <dc:creator>Ansley Bennett User</dc:creator>
  <cp:lastModifiedBy>Windows User</cp:lastModifiedBy>
  <cp:revision>67</cp:revision>
  <dcterms:created xsi:type="dcterms:W3CDTF">2008-10-26T11:31:46Z</dcterms:created>
  <dcterms:modified xsi:type="dcterms:W3CDTF">2016-09-04T20:19:50Z</dcterms:modified>
</cp:coreProperties>
</file>