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00" r:id="rId2"/>
    <p:sldMasterId id="2147483849" r:id="rId3"/>
    <p:sldMasterId id="2147483885" r:id="rId4"/>
    <p:sldMasterId id="2147483987" r:id="rId5"/>
  </p:sldMasterIdLst>
  <p:notesMasterIdLst>
    <p:notesMasterId r:id="rId23"/>
  </p:notesMasterIdLst>
  <p:handoutMasterIdLst>
    <p:handoutMasterId r:id="rId24"/>
  </p:handoutMasterIdLst>
  <p:sldIdLst>
    <p:sldId id="313" r:id="rId6"/>
    <p:sldId id="314" r:id="rId7"/>
    <p:sldId id="381" r:id="rId8"/>
    <p:sldId id="377" r:id="rId9"/>
    <p:sldId id="382" r:id="rId10"/>
    <p:sldId id="383" r:id="rId11"/>
    <p:sldId id="384" r:id="rId12"/>
    <p:sldId id="389" r:id="rId13"/>
    <p:sldId id="385" r:id="rId14"/>
    <p:sldId id="386" r:id="rId15"/>
    <p:sldId id="387" r:id="rId16"/>
    <p:sldId id="390" r:id="rId17"/>
    <p:sldId id="326" r:id="rId18"/>
    <p:sldId id="312" r:id="rId19"/>
    <p:sldId id="319" r:id="rId20"/>
    <p:sldId id="391" r:id="rId21"/>
    <p:sldId id="373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5F5F5F"/>
    <a:srgbClr val="800000"/>
    <a:srgbClr val="990000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97F3F72A-7E9A-4D5D-A1BB-448A0222CC1E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11EA44CA-99B7-42A4-9919-9D7092A13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95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C64FFA-D5DB-4B29-8BA1-4B9B5EB87415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CB1816-99D1-4767-A229-42A97D1BC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47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48026C-4FF1-4469-82CD-CCFC21CFE32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49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Instructional Approach(s): The teacher should present the information on the slide while the students record the important information and draw an example of the diagram on their graphic organizer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FC88C0-C95E-4E64-B5ED-A4FE352262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30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000" smtClean="0"/>
              <a:t>Instructional Approach(s): The teacher should use the information on the slide as examples of Confederations [Information site- http://en.wikipedia.org/wiki/Confederation This site has only been utilized to gather a list of countries that fall under a Unitary system.  For a more extensive search we would suggest a research based site]</a:t>
            </a:r>
          </a:p>
          <a:p>
            <a:endParaRPr lang="en-US" altLang="en-US" sz="100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82ED28D-FE6F-4737-88F3-E755CA6942A4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42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Instructional Approach(s): The students should complete the Confederation part of their graphic organizer while the teacher walks around monitoring and assisting students as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642577-9BB2-415F-A221-DBFBA34224F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98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Instructional Approach(s): The teacher should present the information on the slide while the students record the important information on their graphic organizer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6010D7-4ECB-4867-AC1C-BD2FC970835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31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Instructional Approach(s): The teacher should present the information on the slide while the students record the important information and draw an example of the diagram on their graphic organizer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8966B8-04DF-4138-BB90-7C8FC9ECF89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86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Instructional Approach(s): The teacher should use the information on the slide as examples of Federal Governments [Information site- http://www.forumfed.org/en/federalism/by_country/index.php]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0E5B5A7-9DA0-4E3A-B9FD-F2B8615631F1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288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Instructional Approach(s): The students should complete the Federal part of their graphic organizer while the teacher walks around monitoring and assisting students as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BE1EE8-61EA-4AFD-AC83-748BFB80295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56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Instructional Approach(s): The teacher should use the slide to illustrate the distribution of power on a continuum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DB6B4-4AC6-4311-980E-FFD6E6580D1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91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Instructional Approach(s): The teacher should introduce the essential question and the standards that align to the essential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9D6A0B-0CCB-4BA3-ABD4-676C58C3B3D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15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Instructional Approach(s): The teacher should give each student a copy of the graphic organizer [linked on the resource page] to record important information during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8BE72A-A2C8-4939-8E5A-442EEFB8AFF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0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Instructional Approach(s): The teacher should present the information on the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F41BF-CCA8-4163-8AA8-7F88363462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6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Instructional Approach(s): The teacher should present the information on the slide while the students record the important information on their graphic organizer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B19B-F200-40EF-9215-9A8C127619E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62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Instructional Approach(s): The teacher should present the information on the slide while the students record the important information and draw an example of the diagram on their graphic organizer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B54963-FE42-42A0-80E5-53FEA549D0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24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Instructional Approach(s): The teacher should use the information on the slide as examples of Unitary States [Information site- http://en.wikipedia.org/wiki/Unitary_state  This site has only been utilized to gather a list of countries that fall under a Unitary system.  For a more extensive search we would suggest a research based site]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524B679-6CA0-4892-921B-54E1B164914D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597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Instructional Approach(s): The students should complete the Unitary part of their graphic organizer while the teacher walks around monitoring and assisting students as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356F10-7210-4DD7-BF85-6823ED06AE8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05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Instructional Approach(s): The teacher should present the information on the slide while the students record the important information on their graphic organizer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B644B7-0E2E-4F2A-A239-41E1584453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6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67B6C-5C34-4160-A412-3E18E64B669B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C894A-CF0E-42AF-922D-53ADAF8A6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4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A25A-7ED7-4D14-BD41-A2084608E074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433E5-F6BA-428C-A816-F05256615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7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6CA2B-BECD-48ED-A8F2-001F2499B4E4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E14B5-053D-4FF0-88A6-D8EECF582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56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8703D-57C3-4DA2-BF53-EA29520F9D45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E9155-A9F0-4CE7-A008-4E7E6E78C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87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3CD7B-CC82-4522-986D-CA9A65B85E4F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D5559-6842-434C-B6DB-930654F5D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64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4991E-CFBA-4D56-9B64-79B7D9973EAD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997E9-4DC2-4346-BE8C-8054190A6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47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A450C-97BB-4DCB-9316-67F970C50FFE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56AF-4143-431B-8D58-345CED7B2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08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23A27-3B26-4674-892B-DF05CF35F7FC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5D2B9-749D-4506-B0D1-46DC25294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3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3F6F-0999-4A22-8EBB-DB5AA344D3A6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15478-9699-4BC2-AFED-86BFF056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50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FF298-639E-4C06-AFBB-029E804BF44B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F53A7-F891-4C86-B1EF-C63B8864E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25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2439E-A8AA-48E9-8127-B691903D3B39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61700-DC37-4F28-937C-962ACE93F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4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A45E3-B0FC-4D08-9DE7-8A1BEFD0BB04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4735E-5FB9-4CA3-B352-84A77DB66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38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01C5B-55CA-411C-B024-67C601569586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FF84-0A3C-4937-95BD-3284FCB0C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99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8028A-754B-4A64-B0BF-FC4619E47F00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ED27A-6335-484C-ADA6-82B705357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94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75031-B643-49E9-A48C-CA6482C863A0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0BA4D-1EA0-4F66-AE94-9D282E9F5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62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A59FE-B4F6-4D4C-91A8-24FB4FF778EF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E01B1-1B47-4E41-BA8D-A63F71A73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18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9FB8E-A063-463E-AD2F-6B84C0D1D556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30DA5-7674-40D0-8546-919B6B3F8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68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F4D71-83AB-4C85-8622-E72B47905A4D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54752-CA6E-427F-B8A5-2714FC0FB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46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53274-B6AF-49BE-A20F-EBAFF8ABE310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BB23F-90A5-4682-9C78-23A8294DB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61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4DE8F-D342-42D5-B934-35865BBA1EBD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F05DC-5F86-4A40-8F52-408F73C9A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11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E20E6-940C-45F7-8722-6090444D509D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9C15A-D239-4C35-8C26-6370462A5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67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44F76-A33F-4AE7-8E37-83B962C514C6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C4AC1-0B17-4C62-B1C6-78BF81543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2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047E9-187F-467C-B610-1F9A3045D372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F1B2D-3FD7-47C9-BEE6-07E907897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61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B4B5C-9472-4339-A87D-89B34A679CF3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B296A-8F92-4516-955C-65C6D7B89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06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CB705-BE48-494F-9BB2-D6B1EA67961F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5E635-8667-4EDA-9C63-EE9702FA3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35E1-4F38-4AC9-B1DD-4695E8117D06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04B22-33B6-4909-96A2-99BF2FF1A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6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4E85D-F657-4157-A66A-1F8DDC0C48B0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014EC-D10E-4223-A691-CB79A11F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6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DEC8F-80E8-4162-9CEC-F72FD64278D0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7CD89-4AA3-4FA0-A3B3-1B49B99D4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16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95C26-D83A-4AF2-B65F-8B5AB8F39D29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D1CC5-B750-44F0-A06D-66CAAAA7E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112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E265B-545E-4CC0-BEF2-5A44F2964FA4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C6C3D-7337-4F27-BA69-F17BAB802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418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FE9FD-ABA0-4584-B9E1-41077149E035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BFDF6-B09E-44D3-8B90-24E911CBC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863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98E54-50A7-450C-8033-1686D3FEEAD9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4381B-6A71-401D-9560-538303AD6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997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AB3BB-B2B5-457F-AAD4-03ED8D65BF25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B2766-7767-4714-B4F5-3208685F6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0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A8637-4FF7-4832-B27B-A8CECA1A5592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B479E-6C18-4D55-BD02-99A901352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861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2C205-1721-457B-8046-CA2910F099E0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E782A-4556-4F1B-8775-FF73D3AB3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168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97656-9A95-44FE-9478-B4E18C2BBBC1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A752C-3BEF-4B4A-9B7E-A76A8D067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603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39B4D-5445-4C05-957E-F07FFE6D04C4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A1DEF-65D4-4AC4-8868-1C864E0A7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02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2DE22-B031-4E80-B716-4520E5380365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98132-BEF7-41E2-A563-3116C6103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110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C12DB-B595-481F-A5E3-ACA6D5B73C5B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8E9D4-4E8A-4888-B975-70A6090B7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501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49A1B-06DA-410C-8749-755D1BA05A7F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858C6-19BD-40C1-B026-80F95B9AD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270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D6063-EB63-403E-962D-772183D6B2D2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22E3-BF10-4EFC-AEE9-8689B9A5E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981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68AA2-7911-451E-AA00-EC9A30A89078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616A2-4D65-4593-B24D-5DAB7CB00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938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8CA10-81FC-46C0-820F-E35455A12A35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B60C9-2548-4D80-A473-AA284437B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043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D7210-75C6-4FF3-82F7-262D3C670474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9CBA-2B42-4CDB-8654-33615F923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5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0A7B-F64B-4CCA-B8E0-FB3AA9BD0D33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3B7CD-7BB8-4C9B-93E7-CFA497A7B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352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B701D-01D2-4F03-900B-103B99852890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C1F95-28BB-4946-9F12-F2A45B9E3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73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DCF5-1004-40FE-BE61-190046443B65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5C1F7-8842-45B0-BD34-BF6EEF65F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780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D4BDC-11D0-4F0D-B12D-6C8068460BCF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BBF77-45FA-448E-A7AE-3846A90A5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058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FCE6B-4378-4A4C-841A-A9D73A8CB6AC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D9E24-51A0-45A6-9601-91845CF0E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115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537D2-E3B9-49DE-9A7F-C051AACF47EE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26F55-5CC3-4C4B-A2F3-3F0B14B23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890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D2055-C09A-421C-A795-DD7A40C567B7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C4E0B-E3F5-4763-99A0-5A05E30B3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02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1CCCB-2527-47F3-AB9D-AAA9C8B2FBAE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FB36E-CE26-401F-AEE2-5AAA9C78D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E76C-9DD6-424E-83C4-C379F6F68BB4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6912E-0BF2-4DC6-A7B2-44A0EDDBB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8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F2C4F-C350-42D8-A94A-F163AA600E0E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58561-0186-45D6-8E6B-AD5F068A0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6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8912-A92F-4253-9EFF-8B9E64CB78C5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10C30-A43C-4225-B32F-9337DB386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9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0E7C603-94E4-4EC9-A0D3-B961C576110A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C1BAA4A-0747-4900-B46F-C9ECCC349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72DD922-F843-4654-BEB6-AD486A7B6D24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F80C80B-46DD-4262-A5C1-C9D8FD40B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B606700-508C-4721-9DD1-89B0D30A1FCB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968DC51-F572-4B9B-935A-B961007AC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0F1B145-FAE2-4B64-AD2E-981B489A2CA9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355FBB9-6DBD-4390-B8F0-64FFEF313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AD30345-1056-4989-80C3-8AF0821358A3}" type="datetimeFigureOut">
              <a:rPr lang="en-US"/>
              <a:pPr>
                <a:defRPr/>
              </a:pPr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4959669-99B8-47FE-982E-CE36F346B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onfederacy_of_Independent_Systems" TargetMode="External"/><Relationship Id="rId13" Type="http://schemas.openxmlformats.org/officeDocument/2006/relationships/hyperlink" Target="http://en.wikipedia.org/wiki/StarCraft" TargetMode="External"/><Relationship Id="rId3" Type="http://schemas.openxmlformats.org/officeDocument/2006/relationships/hyperlink" Target="http://en.wikipedia.org/wiki/Iroquois_Confederacy" TargetMode="External"/><Relationship Id="rId7" Type="http://schemas.openxmlformats.org/officeDocument/2006/relationships/hyperlink" Target="http://en.wikipedia.org/wiki/Confederate_States_of_America" TargetMode="External"/><Relationship Id="rId12" Type="http://schemas.openxmlformats.org/officeDocument/2006/relationships/hyperlink" Target="http://en.wikipedia.org/wiki/Terran_Confederacy" TargetMode="External"/><Relationship Id="rId2" Type="http://schemas.openxmlformats.org/officeDocument/2006/relationships/notesSlide" Target="../notesSlides/notesSlide11.xml"/><Relationship Id="rId16" Type="http://schemas.openxmlformats.org/officeDocument/2006/relationships/hyperlink" Target="http://en.wikipedia.org/wiki/Once_Upon_a_Time..._Space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en.wikipedia.org/wiki/Articles_of_Confederation" TargetMode="External"/><Relationship Id="rId11" Type="http://schemas.openxmlformats.org/officeDocument/2006/relationships/hyperlink" Target="http://en.wikipedia.org/wiki/Wing_Commander_(computer_game)" TargetMode="External"/><Relationship Id="rId5" Type="http://schemas.openxmlformats.org/officeDocument/2006/relationships/hyperlink" Target="http://en.wikipedia.org/wiki/United_States_of_America" TargetMode="External"/><Relationship Id="rId15" Type="http://schemas.openxmlformats.org/officeDocument/2006/relationships/hyperlink" Target="http://en.wikipedia.org/wiki/Battletech" TargetMode="External"/><Relationship Id="rId10" Type="http://schemas.openxmlformats.org/officeDocument/2006/relationships/hyperlink" Target="http://en.wikipedia.org/wiki/Terran_Confederation" TargetMode="External"/><Relationship Id="rId4" Type="http://schemas.openxmlformats.org/officeDocument/2006/relationships/hyperlink" Target="http://en.wikipedia.org/wiki/New_England_Confederation" TargetMode="External"/><Relationship Id="rId9" Type="http://schemas.openxmlformats.org/officeDocument/2006/relationships/hyperlink" Target="http://en.wikipedia.org/wiki/Star_Wars" TargetMode="External"/><Relationship Id="rId14" Type="http://schemas.openxmlformats.org/officeDocument/2006/relationships/hyperlink" Target="http://en.wikipedia.org/wiki/Capellan_Confederatio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3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rumfed.org/en/federalism/by_country/brazil.php" TargetMode="External"/><Relationship Id="rId13" Type="http://schemas.openxmlformats.org/officeDocument/2006/relationships/hyperlink" Target="http://www.forumfed.org/en/federalism/by_country/india.php" TargetMode="External"/><Relationship Id="rId18" Type="http://schemas.openxmlformats.org/officeDocument/2006/relationships/hyperlink" Target="http://www.forumfed.org/en/federalism/by_country/pakistan.php" TargetMode="External"/><Relationship Id="rId26" Type="http://schemas.openxmlformats.org/officeDocument/2006/relationships/hyperlink" Target="http://www.forumfed.org/en/federalism/by_country/venezuela.php" TargetMode="External"/><Relationship Id="rId3" Type="http://schemas.openxmlformats.org/officeDocument/2006/relationships/hyperlink" Target="http://www.forumfed.org/en/federalism/by_country/argentina.php" TargetMode="External"/><Relationship Id="rId21" Type="http://schemas.openxmlformats.org/officeDocument/2006/relationships/hyperlink" Target="http://www.forumfed.org/en/federalism/by_country/southafrica.php" TargetMode="External"/><Relationship Id="rId7" Type="http://schemas.openxmlformats.org/officeDocument/2006/relationships/hyperlink" Target="http://www.forumfed.org/en/federalism/by_country/bosnia.php" TargetMode="External"/><Relationship Id="rId12" Type="http://schemas.openxmlformats.org/officeDocument/2006/relationships/hyperlink" Target="http://www.forumfed.org/en/federalism/by_country/germany.php" TargetMode="External"/><Relationship Id="rId17" Type="http://schemas.openxmlformats.org/officeDocument/2006/relationships/hyperlink" Target="http://www.forumfed.org/en/federalism/by_country/nigeria.php" TargetMode="External"/><Relationship Id="rId25" Type="http://schemas.openxmlformats.org/officeDocument/2006/relationships/hyperlink" Target="http://www.forumfed.org/en/federalism/by_country/unitedstates.php" TargetMode="External"/><Relationship Id="rId2" Type="http://schemas.openxmlformats.org/officeDocument/2006/relationships/notesSlide" Target="../notesSlides/notesSlide15.xml"/><Relationship Id="rId16" Type="http://schemas.openxmlformats.org/officeDocument/2006/relationships/hyperlink" Target="http://www.forumfed.org/en/federalism/by_country/micronesia.php" TargetMode="External"/><Relationship Id="rId20" Type="http://schemas.openxmlformats.org/officeDocument/2006/relationships/hyperlink" Target="http://www.forumfed.org/en/federalism/by_country/stkitts.php" TargetMode="External"/><Relationship Id="rId29" Type="http://schemas.openxmlformats.org/officeDocument/2006/relationships/hyperlink" Target="http://www.forumfed.org/en/federalism/by_country/srilanka.php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forumfed.org/en/federalism/by_country/belgium.php" TargetMode="External"/><Relationship Id="rId11" Type="http://schemas.openxmlformats.org/officeDocument/2006/relationships/hyperlink" Target="http://www.forumfed.org/en/federalism/by_country/ethiopia.php" TargetMode="External"/><Relationship Id="rId24" Type="http://schemas.openxmlformats.org/officeDocument/2006/relationships/hyperlink" Target="http://www.forumfed.org/en/federalism/by_country/uae.php" TargetMode="External"/><Relationship Id="rId5" Type="http://schemas.openxmlformats.org/officeDocument/2006/relationships/hyperlink" Target="http://www.forumfed.org/en/federalism/by_country/austria.php" TargetMode="External"/><Relationship Id="rId15" Type="http://schemas.openxmlformats.org/officeDocument/2006/relationships/hyperlink" Target="http://www.forumfed.org/en/federalism/by_country/mexico.php" TargetMode="External"/><Relationship Id="rId23" Type="http://schemas.openxmlformats.org/officeDocument/2006/relationships/hyperlink" Target="http://www.forumfed.org/en/federalism/by_country/switzerland.php" TargetMode="External"/><Relationship Id="rId28" Type="http://schemas.openxmlformats.org/officeDocument/2006/relationships/hyperlink" Target="http://www.forumfed.org/en/federalism/by_country/sudan.php" TargetMode="External"/><Relationship Id="rId10" Type="http://schemas.openxmlformats.org/officeDocument/2006/relationships/hyperlink" Target="http://www.forumfed.org/en/federalism/by_country/comoros.php" TargetMode="External"/><Relationship Id="rId19" Type="http://schemas.openxmlformats.org/officeDocument/2006/relationships/hyperlink" Target="http://www.forumfed.org/en/federalism/by_country/russia.php" TargetMode="External"/><Relationship Id="rId4" Type="http://schemas.openxmlformats.org/officeDocument/2006/relationships/hyperlink" Target="http://www.forumfed.org/en/federalism/by_country/australia.php" TargetMode="External"/><Relationship Id="rId9" Type="http://schemas.openxmlformats.org/officeDocument/2006/relationships/hyperlink" Target="http://www.forumfed.org/en/federalism/by_country/canada.php" TargetMode="External"/><Relationship Id="rId14" Type="http://schemas.openxmlformats.org/officeDocument/2006/relationships/hyperlink" Target="http://www.forumfed.org/en/federalism/by_country/malaysia.php" TargetMode="External"/><Relationship Id="rId22" Type="http://schemas.openxmlformats.org/officeDocument/2006/relationships/hyperlink" Target="http://www.forumfed.org/en/federalism/by_country/spain.php" TargetMode="External"/><Relationship Id="rId27" Type="http://schemas.openxmlformats.org/officeDocument/2006/relationships/hyperlink" Target="http://www.forumfed.org/en/federalism/by_country/iraq.ph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4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1.doc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Egypt" TargetMode="External"/><Relationship Id="rId13" Type="http://schemas.openxmlformats.org/officeDocument/2006/relationships/hyperlink" Target="http://en.wikipedia.org/wiki/Guatemala" TargetMode="External"/><Relationship Id="rId18" Type="http://schemas.openxmlformats.org/officeDocument/2006/relationships/hyperlink" Target="http://en.wikipedia.org/wiki/Hungary" TargetMode="External"/><Relationship Id="rId26" Type="http://schemas.openxmlformats.org/officeDocument/2006/relationships/hyperlink" Target="http://en.wikipedia.org/wiki/Japan" TargetMode="External"/><Relationship Id="rId39" Type="http://schemas.openxmlformats.org/officeDocument/2006/relationships/hyperlink" Target="http://en.wikipedia.org/wiki/Uganda" TargetMode="External"/><Relationship Id="rId3" Type="http://schemas.openxmlformats.org/officeDocument/2006/relationships/hyperlink" Target="http://en.wikipedia.org/wiki/Afghanistan" TargetMode="External"/><Relationship Id="rId21" Type="http://schemas.openxmlformats.org/officeDocument/2006/relationships/hyperlink" Target="http://en.wikipedia.org/wiki/Iran" TargetMode="External"/><Relationship Id="rId34" Type="http://schemas.openxmlformats.org/officeDocument/2006/relationships/hyperlink" Target="http://en.wikipedia.org/wiki/South_Korea" TargetMode="External"/><Relationship Id="rId42" Type="http://schemas.openxmlformats.org/officeDocument/2006/relationships/hyperlink" Target="http://en.wikipedia.org/wiki/Vietnam" TargetMode="External"/><Relationship Id="rId7" Type="http://schemas.openxmlformats.org/officeDocument/2006/relationships/hyperlink" Target="http://en.wikipedia.org/wiki/Cuba" TargetMode="External"/><Relationship Id="rId12" Type="http://schemas.openxmlformats.org/officeDocument/2006/relationships/hyperlink" Target="http://en.wikipedia.org/wiki/Greece" TargetMode="External"/><Relationship Id="rId17" Type="http://schemas.openxmlformats.org/officeDocument/2006/relationships/hyperlink" Target="http://en.wikipedia.org/wiki/Fiji" TargetMode="External"/><Relationship Id="rId25" Type="http://schemas.openxmlformats.org/officeDocument/2006/relationships/hyperlink" Target="http://en.wikipedia.org/wiki/Jamaica" TargetMode="External"/><Relationship Id="rId33" Type="http://schemas.openxmlformats.org/officeDocument/2006/relationships/hyperlink" Target="http://en.wikipedia.org/wiki/Saudi_Arabia" TargetMode="External"/><Relationship Id="rId38" Type="http://schemas.openxmlformats.org/officeDocument/2006/relationships/hyperlink" Target="http://en.wikipedia.org/wiki/Turkey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://en.wikipedia.org/wiki/Honduras" TargetMode="External"/><Relationship Id="rId20" Type="http://schemas.openxmlformats.org/officeDocument/2006/relationships/hyperlink" Target="http://en.wikipedia.org/wiki/Indonesia" TargetMode="External"/><Relationship Id="rId29" Type="http://schemas.openxmlformats.org/officeDocument/2006/relationships/hyperlink" Target="http://en.wikipedia.org/wiki/Nicaragua" TargetMode="External"/><Relationship Id="rId41" Type="http://schemas.openxmlformats.org/officeDocument/2006/relationships/hyperlink" Target="http://en.wikipedia.org/wiki/Vatican_City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en.wikipedia.org/wiki/Colombia" TargetMode="External"/><Relationship Id="rId11" Type="http://schemas.openxmlformats.org/officeDocument/2006/relationships/hyperlink" Target="http://en.wikipedia.org/wiki/France" TargetMode="External"/><Relationship Id="rId24" Type="http://schemas.openxmlformats.org/officeDocument/2006/relationships/hyperlink" Target="http://en.wikipedia.org/wiki/Italy" TargetMode="External"/><Relationship Id="rId32" Type="http://schemas.openxmlformats.org/officeDocument/2006/relationships/hyperlink" Target="http://en.wikipedia.org/wiki/Norway" TargetMode="External"/><Relationship Id="rId37" Type="http://schemas.openxmlformats.org/officeDocument/2006/relationships/hyperlink" Target="http://en.wikipedia.org/wiki/Sweden" TargetMode="External"/><Relationship Id="rId40" Type="http://schemas.openxmlformats.org/officeDocument/2006/relationships/hyperlink" Target="http://en.wikipedia.org/wiki/Uzbekistan" TargetMode="External"/><Relationship Id="rId45" Type="http://schemas.openxmlformats.org/officeDocument/2006/relationships/hyperlink" Target="http://en.wikipedia.org/wiki/Zimbabwe" TargetMode="External"/><Relationship Id="rId5" Type="http://schemas.openxmlformats.org/officeDocument/2006/relationships/hyperlink" Target="http://en.wikipedia.org/wiki/People's_Republic_of_China" TargetMode="External"/><Relationship Id="rId15" Type="http://schemas.openxmlformats.org/officeDocument/2006/relationships/hyperlink" Target="http://en.wikipedia.org/wiki/Haiti" TargetMode="External"/><Relationship Id="rId23" Type="http://schemas.openxmlformats.org/officeDocument/2006/relationships/hyperlink" Target="http://en.wikipedia.org/wiki/Israel" TargetMode="External"/><Relationship Id="rId28" Type="http://schemas.openxmlformats.org/officeDocument/2006/relationships/hyperlink" Target="http://en.wikipedia.org/wiki/New_Zealand" TargetMode="External"/><Relationship Id="rId36" Type="http://schemas.openxmlformats.org/officeDocument/2006/relationships/hyperlink" Target="http://en.wikipedia.org/wiki/Sri_Lanka" TargetMode="External"/><Relationship Id="rId10" Type="http://schemas.openxmlformats.org/officeDocument/2006/relationships/hyperlink" Target="http://en.wikipedia.org/wiki/Equatorial_Guinea" TargetMode="External"/><Relationship Id="rId19" Type="http://schemas.openxmlformats.org/officeDocument/2006/relationships/hyperlink" Target="http://en.wikipedia.org/wiki/Iceland" TargetMode="External"/><Relationship Id="rId31" Type="http://schemas.openxmlformats.org/officeDocument/2006/relationships/hyperlink" Target="http://en.wikipedia.org/wiki/North_Korea" TargetMode="External"/><Relationship Id="rId44" Type="http://schemas.openxmlformats.org/officeDocument/2006/relationships/hyperlink" Target="http://en.wikipedia.org/wiki/Zambia" TargetMode="External"/><Relationship Id="rId4" Type="http://schemas.openxmlformats.org/officeDocument/2006/relationships/hyperlink" Target="http://en.wikipedia.org/wiki/Chile" TargetMode="External"/><Relationship Id="rId9" Type="http://schemas.openxmlformats.org/officeDocument/2006/relationships/hyperlink" Target="http://en.wikipedia.org/wiki/El_Salvador" TargetMode="External"/><Relationship Id="rId14" Type="http://schemas.openxmlformats.org/officeDocument/2006/relationships/hyperlink" Target="http://en.wikipedia.org/wiki/Guinea" TargetMode="External"/><Relationship Id="rId22" Type="http://schemas.openxmlformats.org/officeDocument/2006/relationships/hyperlink" Target="http://en.wikipedia.org/wiki/Ireland" TargetMode="External"/><Relationship Id="rId27" Type="http://schemas.openxmlformats.org/officeDocument/2006/relationships/hyperlink" Target="http://en.wikipedia.org/wiki/Kenya" TargetMode="External"/><Relationship Id="rId30" Type="http://schemas.openxmlformats.org/officeDocument/2006/relationships/hyperlink" Target="http://en.wikipedia.org/wiki/Niger" TargetMode="External"/><Relationship Id="rId35" Type="http://schemas.openxmlformats.org/officeDocument/2006/relationships/hyperlink" Target="http://en.wikipedia.org/wiki/Spain" TargetMode="External"/><Relationship Id="rId43" Type="http://schemas.openxmlformats.org/officeDocument/2006/relationships/hyperlink" Target="http://en.wikipedia.org/wiki/Yeme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2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C:\Documents and Settings\Shaun Owens\Local Settings\Temporary Internet Files\Content.IE5\BFHNRDSS\MPj0402451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524000"/>
            <a:ext cx="4800600" cy="4799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Content Placeholder 3"/>
          <p:cNvSpPr txBox="1">
            <a:spLocks/>
          </p:cNvSpPr>
          <p:nvPr/>
        </p:nvSpPr>
        <p:spPr bwMode="auto">
          <a:xfrm>
            <a:off x="0" y="304800"/>
            <a:ext cx="9144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5200" b="1">
                <a:latin typeface="Arial" charset="0"/>
              </a:rPr>
              <a:t>Government/Civics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3"/>
          <p:cNvSpPr txBox="1">
            <a:spLocks/>
          </p:cNvSpPr>
          <p:nvPr/>
        </p:nvSpPr>
        <p:spPr bwMode="auto">
          <a:xfrm>
            <a:off x="1628775" y="620713"/>
            <a:ext cx="58864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5400" b="1"/>
              <a:t>Confederation</a:t>
            </a:r>
          </a:p>
        </p:txBody>
      </p:sp>
      <p:sp>
        <p:nvSpPr>
          <p:cNvPr id="16387" name="Title 1"/>
          <p:cNvSpPr txBox="1">
            <a:spLocks/>
          </p:cNvSpPr>
          <p:nvPr/>
        </p:nvSpPr>
        <p:spPr bwMode="auto">
          <a:xfrm>
            <a:off x="33338" y="152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/>
              <a:t>Ways Government Distribute Power</a:t>
            </a:r>
          </a:p>
        </p:txBody>
      </p:sp>
      <p:grpSp>
        <p:nvGrpSpPr>
          <p:cNvPr id="16388" name="Group 2"/>
          <p:cNvGrpSpPr>
            <a:grpSpLocks/>
          </p:cNvGrpSpPr>
          <p:nvPr/>
        </p:nvGrpSpPr>
        <p:grpSpPr bwMode="auto">
          <a:xfrm>
            <a:off x="98425" y="1447800"/>
            <a:ext cx="9012238" cy="5376863"/>
            <a:chOff x="97972" y="1447798"/>
            <a:chExt cx="9013370" cy="5377544"/>
          </a:xfrm>
        </p:grpSpPr>
        <p:sp>
          <p:nvSpPr>
            <p:cNvPr id="14" name="Right Arrow 13"/>
            <p:cNvSpPr/>
            <p:nvPr/>
          </p:nvSpPr>
          <p:spPr>
            <a:xfrm rot="1000903">
              <a:off x="2498573" y="2994219"/>
              <a:ext cx="1382887" cy="68588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 rot="20138295">
              <a:off x="2533503" y="4716875"/>
              <a:ext cx="1382887" cy="68588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12268188">
              <a:off x="5566009" y="4675595"/>
              <a:ext cx="1382887" cy="68588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 rot="9537538">
              <a:off x="5558071" y="2981517"/>
              <a:ext cx="1219353" cy="68588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3581384" y="3200620"/>
              <a:ext cx="2286287" cy="190524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500" b="1">
                  <a:solidFill>
                    <a:srgbClr val="FFFFFF"/>
                  </a:solidFill>
                  <a:latin typeface="Arial" charset="0"/>
                </a:rPr>
                <a:t>Central Authority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6280473" y="1470026"/>
              <a:ext cx="2819754" cy="26673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FFFFFF"/>
                  </a:solidFill>
                  <a:latin typeface="Arial" charset="0"/>
                </a:rPr>
                <a:t>Regional Authority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291588" y="4158004"/>
              <a:ext cx="2819754" cy="26673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>
                  <a:solidFill>
                    <a:srgbClr val="FFFFFF"/>
                  </a:solidFill>
                  <a:latin typeface="Arial" charset="0"/>
                </a:rPr>
                <a:t>Regional Authority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97972" y="1447798"/>
              <a:ext cx="2819754" cy="26673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>
                  <a:solidFill>
                    <a:srgbClr val="FFFFFF"/>
                  </a:solidFill>
                  <a:latin typeface="Arial" charset="0"/>
                </a:rPr>
                <a:t>Regional Authority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09086" y="4137364"/>
              <a:ext cx="2819754" cy="26657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FFFFFF"/>
                  </a:solidFill>
                  <a:latin typeface="Arial" charset="0"/>
                </a:rPr>
                <a:t>Regional Authority</a:t>
              </a:r>
            </a:p>
          </p:txBody>
        </p:sp>
      </p:grp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2868613" y="5683250"/>
            <a:ext cx="34718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Notice the Regional Authority circles are much larger than the Central Authority circle and the arrows go from regional to central</a:t>
            </a:r>
          </a:p>
        </p:txBody>
      </p:sp>
      <p:sp>
        <p:nvSpPr>
          <p:cNvPr id="16390" name="TextBox 17"/>
          <p:cNvSpPr txBox="1">
            <a:spLocks noChangeArrowheads="1"/>
          </p:cNvSpPr>
          <p:nvPr/>
        </p:nvSpPr>
        <p:spPr bwMode="auto">
          <a:xfrm>
            <a:off x="2601913" y="1600200"/>
            <a:ext cx="403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Circles represent the amount of power and the arrows represent the direction the power flows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0" y="152400"/>
            <a:ext cx="9144000" cy="658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u="sng">
                <a:solidFill>
                  <a:srgbClr val="000000"/>
                </a:solidFill>
                <a:latin typeface="Arial" charset="0"/>
              </a:rPr>
              <a:t>List of Confederations- Today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Arial" charset="0"/>
                <a:hlinkClick r:id="rId3" action="ppaction://hlinkfile" tooltip="Iroquois Confederacy"/>
              </a:rPr>
              <a:t>Iroquois Confederacy</a:t>
            </a:r>
            <a:r>
              <a:rPr lang="en-US" altLang="en-US" sz="2200">
                <a:solidFill>
                  <a:srgbClr val="000000"/>
                </a:solidFill>
                <a:latin typeface="Arial" charset="0"/>
              </a:rPr>
              <a:t> (1090–present)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u="sng">
                <a:solidFill>
                  <a:srgbClr val="0000FF"/>
                </a:solidFill>
                <a:latin typeface="Arial" charset="0"/>
              </a:rPr>
              <a:t>European Union and OPEC</a:t>
            </a:r>
            <a:r>
              <a:rPr lang="en-US" altLang="en-US" sz="2400" u="sng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 u="sng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u="sng">
                <a:solidFill>
                  <a:srgbClr val="000000"/>
                </a:solidFill>
                <a:latin typeface="Arial" charset="0"/>
              </a:rPr>
              <a:t>Historic confederations</a:t>
            </a:r>
            <a:r>
              <a:rPr lang="en-US" altLang="en-US" sz="1000" b="1" u="sng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en-US" sz="1000" b="1" u="sng">
                <a:solidFill>
                  <a:srgbClr val="000000"/>
                </a:solidFill>
                <a:latin typeface="Arial" charset="0"/>
              </a:rPr>
            </a:br>
            <a:r>
              <a:rPr lang="en-US" altLang="en-US" sz="2200">
                <a:solidFill>
                  <a:srgbClr val="000000"/>
                </a:solidFill>
                <a:latin typeface="Arial" charset="0"/>
                <a:hlinkClick r:id="rId4" action="ppaction://hlinkfile" tooltip="New England Confederation"/>
              </a:rPr>
              <a:t>New England Confederation</a:t>
            </a:r>
            <a:r>
              <a:rPr lang="en-US" altLang="en-US" sz="2200">
                <a:solidFill>
                  <a:srgbClr val="000000"/>
                </a:solidFill>
                <a:latin typeface="Arial" charset="0"/>
              </a:rPr>
              <a:t> (1643–1684)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Arial" charset="0"/>
                <a:hlinkClick r:id="rId5" action="ppaction://hlinkfile" tooltip="United States of America"/>
              </a:rPr>
              <a:t>United States of America</a:t>
            </a:r>
            <a:r>
              <a:rPr lang="en-US" altLang="en-US" sz="2200">
                <a:solidFill>
                  <a:srgbClr val="000000"/>
                </a:solidFill>
                <a:latin typeface="Arial" charset="0"/>
              </a:rPr>
              <a:t> under the </a:t>
            </a:r>
            <a:r>
              <a:rPr lang="en-US" altLang="en-US" sz="2200">
                <a:solidFill>
                  <a:srgbClr val="000000"/>
                </a:solidFill>
                <a:latin typeface="Arial" charset="0"/>
                <a:hlinkClick r:id="rId6" action="ppaction://hlinkfile" tooltip="Articles of Confederation"/>
              </a:rPr>
              <a:t>Articles of Confederation</a:t>
            </a:r>
            <a:r>
              <a:rPr lang="en-US" altLang="en-US" sz="2200">
                <a:solidFill>
                  <a:srgbClr val="000000"/>
                </a:solidFill>
                <a:latin typeface="Arial" charset="0"/>
              </a:rPr>
              <a:t> (1781–1789)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Arial" charset="0"/>
                <a:hlinkClick r:id="rId7" action="ppaction://hlinkfile" tooltip="Confederate States of America"/>
              </a:rPr>
              <a:t>Confederate States of America</a:t>
            </a:r>
            <a:r>
              <a:rPr lang="en-US" altLang="en-US" sz="2200">
                <a:solidFill>
                  <a:srgbClr val="000000"/>
                </a:solidFill>
                <a:latin typeface="Arial" charset="0"/>
              </a:rPr>
              <a:t>, (1861–1865)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Arial" charset="0"/>
              </a:rPr>
              <a:t>Fictional confederations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Arial" charset="0"/>
                <a:hlinkClick r:id="rId8" action="ppaction://hlinkfile" tooltip="Confederacy of Independent Systems"/>
              </a:rPr>
              <a:t>Confederacy of Independent Systems</a:t>
            </a:r>
            <a:r>
              <a:rPr lang="en-US" altLang="en-US" sz="220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altLang="en-US" sz="2200">
                <a:solidFill>
                  <a:srgbClr val="000000"/>
                </a:solidFill>
                <a:latin typeface="Arial" charset="0"/>
                <a:hlinkClick r:id="rId9" action="ppaction://hlinkfile" tooltip="Star Wars"/>
              </a:rPr>
              <a:t>Star Wars</a:t>
            </a:r>
            <a:r>
              <a:rPr lang="en-US" altLang="en-US" sz="2200">
                <a:solidFill>
                  <a:srgbClr val="000000"/>
                </a:solidFill>
                <a:latin typeface="Arial" charset="0"/>
              </a:rPr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Arial" charset="0"/>
                <a:hlinkClick r:id="rId10" action="ppaction://hlinkfile" tooltip="Terran Confederation"/>
              </a:rPr>
              <a:t>Terran Confederation</a:t>
            </a:r>
            <a:r>
              <a:rPr lang="en-US" altLang="en-US" sz="220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altLang="en-US" sz="2200">
                <a:solidFill>
                  <a:srgbClr val="000000"/>
                </a:solidFill>
                <a:latin typeface="Arial" charset="0"/>
                <a:hlinkClick r:id="rId11" action="ppaction://hlinkfile" tooltip="Wing Commander (computer game)"/>
              </a:rPr>
              <a:t>Wing Commander</a:t>
            </a:r>
            <a:r>
              <a:rPr lang="en-US" altLang="en-US" sz="2200">
                <a:solidFill>
                  <a:srgbClr val="000000"/>
                </a:solidFill>
                <a:latin typeface="Arial" charset="0"/>
              </a:rPr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Arial" charset="0"/>
                <a:hlinkClick r:id="rId12" action="ppaction://hlinkfile" tooltip="Terran Confederacy"/>
              </a:rPr>
              <a:t>Terran Confederacy</a:t>
            </a:r>
            <a:r>
              <a:rPr lang="en-US" altLang="en-US" sz="220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altLang="en-US" sz="2200">
                <a:solidFill>
                  <a:srgbClr val="000000"/>
                </a:solidFill>
                <a:latin typeface="Arial" charset="0"/>
                <a:hlinkClick r:id="rId13" action="ppaction://hlinkfile" tooltip="StarCraft"/>
              </a:rPr>
              <a:t>StarCraft</a:t>
            </a:r>
            <a:r>
              <a:rPr lang="en-US" altLang="en-US" sz="2200">
                <a:solidFill>
                  <a:srgbClr val="000000"/>
                </a:solidFill>
                <a:latin typeface="Arial" charset="0"/>
              </a:rPr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Arial" charset="0"/>
                <a:hlinkClick r:id="rId14" action="ppaction://hlinkfile" tooltip="Capellan Confederation"/>
              </a:rPr>
              <a:t>Capellan Confederation</a:t>
            </a:r>
            <a:r>
              <a:rPr lang="en-US" altLang="en-US" sz="220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altLang="en-US" sz="2200">
                <a:solidFill>
                  <a:srgbClr val="000000"/>
                </a:solidFill>
                <a:latin typeface="Arial" charset="0"/>
                <a:hlinkClick r:id="rId15" action="ppaction://hlinkfile" tooltip="Battletech"/>
              </a:rPr>
              <a:t>Battletech</a:t>
            </a:r>
            <a:r>
              <a:rPr lang="en-US" altLang="en-US" sz="2200">
                <a:solidFill>
                  <a:srgbClr val="000000"/>
                </a:solidFill>
                <a:latin typeface="Arial" charset="0"/>
              </a:rPr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Arial" charset="0"/>
              </a:rPr>
              <a:t>Confederation of Planet Omega (animated series </a:t>
            </a:r>
            <a:r>
              <a:rPr lang="en-US" altLang="en-US" sz="2200">
                <a:solidFill>
                  <a:srgbClr val="000000"/>
                </a:solidFill>
                <a:latin typeface="Arial" charset="0"/>
                <a:hlinkClick r:id="rId16" action="ppaction://hlinkfile" tooltip="Once Upon a Time... Space"/>
              </a:rPr>
              <a:t>Once Upon a Time... Space</a:t>
            </a:r>
            <a:endParaRPr lang="en-US" altLang="en-US" sz="2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1143000"/>
          </a:xfrm>
        </p:spPr>
        <p:txBody>
          <a:bodyPr/>
          <a:lstStyle/>
          <a:p>
            <a:r>
              <a:rPr lang="en-US" altLang="en-US" smtClean="0"/>
              <a:t>Be sure the Confederation part of your Graphic Organizer is completed</a:t>
            </a:r>
          </a:p>
        </p:txBody>
      </p:sp>
      <p:graphicFrame>
        <p:nvGraphicFramePr>
          <p:cNvPr id="18435" name="Object 2"/>
          <p:cNvGraphicFramePr>
            <a:graphicFrameLocks noChangeAspect="1"/>
          </p:cNvGraphicFramePr>
          <p:nvPr/>
        </p:nvGraphicFramePr>
        <p:xfrm>
          <a:off x="1524000" y="1981200"/>
          <a:ext cx="5816600" cy="440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Document" r:id="rId4" imgW="8736850" imgH="6615139" progId="Word.Document.12">
                  <p:embed/>
                </p:oleObj>
              </mc:Choice>
              <mc:Fallback>
                <p:oleObj name="Document" r:id="rId4" imgW="8736850" imgH="6615139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81200"/>
                        <a:ext cx="5816600" cy="4403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3"/>
          <p:cNvSpPr txBox="1">
            <a:spLocks/>
          </p:cNvSpPr>
          <p:nvPr/>
        </p:nvSpPr>
        <p:spPr bwMode="auto">
          <a:xfrm>
            <a:off x="0" y="803275"/>
            <a:ext cx="9144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5400" b="1"/>
              <a:t>Federal  (Federation)</a:t>
            </a:r>
          </a:p>
        </p:txBody>
      </p:sp>
      <p:sp>
        <p:nvSpPr>
          <p:cNvPr id="19459" name="Title 1"/>
          <p:cNvSpPr txBox="1">
            <a:spLocks/>
          </p:cNvSpPr>
          <p:nvPr/>
        </p:nvSpPr>
        <p:spPr bwMode="auto">
          <a:xfrm>
            <a:off x="33338" y="762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Arial" charset="0"/>
              </a:rPr>
              <a:t>Ways Government Distributes Power: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0" y="1905000"/>
            <a:ext cx="9144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/>
              <a:t>Power to make laws and decisions for the people is SHARED or divided  between one central and several regional authorities.</a:t>
            </a:r>
          </a:p>
        </p:txBody>
      </p:sp>
      <p:pic>
        <p:nvPicPr>
          <p:cNvPr id="19461" name="Picture 3" descr="C:\Documents and Settings\Shaun Owens\Local Settings\Temporary Internet Files\Content.IE5\E5U92XET\MPj040926800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768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3"/>
          <p:cNvSpPr txBox="1">
            <a:spLocks/>
          </p:cNvSpPr>
          <p:nvPr/>
        </p:nvSpPr>
        <p:spPr bwMode="auto">
          <a:xfrm>
            <a:off x="0" y="76200"/>
            <a:ext cx="9144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5400" b="1">
                <a:latin typeface="Arial" charset="0"/>
              </a:rPr>
              <a:t>Federation / Federal</a:t>
            </a:r>
          </a:p>
        </p:txBody>
      </p:sp>
      <p:sp>
        <p:nvSpPr>
          <p:cNvPr id="20483" name="Title 1"/>
          <p:cNvSpPr txBox="1">
            <a:spLocks/>
          </p:cNvSpPr>
          <p:nvPr/>
        </p:nvSpPr>
        <p:spPr bwMode="auto">
          <a:xfrm>
            <a:off x="0" y="914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>
                <a:latin typeface="Arial" charset="0"/>
              </a:rPr>
              <a:t>Ways Governments Distribute Power</a:t>
            </a:r>
          </a:p>
        </p:txBody>
      </p:sp>
      <p:grpSp>
        <p:nvGrpSpPr>
          <p:cNvPr id="20484" name="Group 1"/>
          <p:cNvGrpSpPr>
            <a:grpSpLocks/>
          </p:cNvGrpSpPr>
          <p:nvPr/>
        </p:nvGrpSpPr>
        <p:grpSpPr bwMode="auto">
          <a:xfrm>
            <a:off x="76200" y="1524000"/>
            <a:ext cx="8991600" cy="5257800"/>
            <a:chOff x="76200" y="1524000"/>
            <a:chExt cx="8991600" cy="5257800"/>
          </a:xfrm>
        </p:grpSpPr>
        <p:sp>
          <p:nvSpPr>
            <p:cNvPr id="16" name="Oval 15"/>
            <p:cNvSpPr/>
            <p:nvPr/>
          </p:nvSpPr>
          <p:spPr>
            <a:xfrm>
              <a:off x="76200" y="1524000"/>
              <a:ext cx="2362200" cy="2362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600" b="1" dirty="0">
                  <a:solidFill>
                    <a:srgbClr val="FFFFFF"/>
                  </a:solidFill>
                  <a:latin typeface="Arial" charset="0"/>
                </a:rPr>
                <a:t>Regional Authority</a:t>
              </a:r>
            </a:p>
          </p:txBody>
        </p:sp>
        <p:sp>
          <p:nvSpPr>
            <p:cNvPr id="19" name="Up-Down Arrow 18"/>
            <p:cNvSpPr/>
            <p:nvPr/>
          </p:nvSpPr>
          <p:spPr>
            <a:xfrm rot="17494931">
              <a:off x="2503488" y="2789238"/>
              <a:ext cx="696912" cy="1268412"/>
            </a:xfrm>
            <a:prstGeom prst="up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406775" y="2709863"/>
              <a:ext cx="2362200" cy="23622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600" b="1">
                  <a:solidFill>
                    <a:srgbClr val="FFFFFF"/>
                  </a:solidFill>
                  <a:latin typeface="Arial" charset="0"/>
                </a:rPr>
                <a:t>Central Authority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76200" y="4495800"/>
              <a:ext cx="2362200" cy="228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600" b="1">
                  <a:solidFill>
                    <a:srgbClr val="FFFFFF"/>
                  </a:solidFill>
                  <a:latin typeface="Arial" charset="0"/>
                </a:rPr>
                <a:t>Regional Authority</a:t>
              </a:r>
            </a:p>
          </p:txBody>
        </p:sp>
        <p:sp>
          <p:nvSpPr>
            <p:cNvPr id="22" name="Up-Down Arrow 21"/>
            <p:cNvSpPr/>
            <p:nvPr/>
          </p:nvSpPr>
          <p:spPr>
            <a:xfrm rot="14786619">
              <a:off x="2658268" y="4228307"/>
              <a:ext cx="696913" cy="1435100"/>
            </a:xfrm>
            <a:prstGeom prst="up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705600" y="1524000"/>
              <a:ext cx="2362200" cy="228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600" b="1" dirty="0">
                  <a:solidFill>
                    <a:srgbClr val="FFFFFF"/>
                  </a:solidFill>
                  <a:latin typeface="Arial" charset="0"/>
                </a:rPr>
                <a:t>Regional Authority</a:t>
              </a:r>
            </a:p>
          </p:txBody>
        </p:sp>
        <p:sp>
          <p:nvSpPr>
            <p:cNvPr id="24" name="Up-Down Arrow 23"/>
            <p:cNvSpPr/>
            <p:nvPr/>
          </p:nvSpPr>
          <p:spPr>
            <a:xfrm rot="14812689">
              <a:off x="5933282" y="2834481"/>
              <a:ext cx="698500" cy="1268413"/>
            </a:xfrm>
            <a:prstGeom prst="up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705600" y="4495800"/>
              <a:ext cx="2362200" cy="228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600" b="1" dirty="0">
                  <a:solidFill>
                    <a:srgbClr val="FFFFFF"/>
                  </a:solidFill>
                  <a:latin typeface="Arial" charset="0"/>
                </a:rPr>
                <a:t>Regional Authority</a:t>
              </a:r>
            </a:p>
          </p:txBody>
        </p:sp>
        <p:sp>
          <p:nvSpPr>
            <p:cNvPr id="26" name="Up-Down Arrow 25"/>
            <p:cNvSpPr/>
            <p:nvPr/>
          </p:nvSpPr>
          <p:spPr>
            <a:xfrm rot="7097298">
              <a:off x="5803107" y="4260056"/>
              <a:ext cx="698500" cy="1401763"/>
            </a:xfrm>
            <a:prstGeom prst="up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3028950" y="5530850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Notice the circles of the Central and Regional Authorities are similar in size and the arrows go both ways.</a:t>
            </a:r>
          </a:p>
        </p:txBody>
      </p:sp>
      <p:sp>
        <p:nvSpPr>
          <p:cNvPr id="20486" name="TextBox 1"/>
          <p:cNvSpPr txBox="1">
            <a:spLocks noChangeArrowheads="1"/>
          </p:cNvSpPr>
          <p:nvPr/>
        </p:nvSpPr>
        <p:spPr bwMode="auto">
          <a:xfrm>
            <a:off x="2667000" y="1676400"/>
            <a:ext cx="3810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Circles represent the amount of power and the arrows represent the direction the power flows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BEBEB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0" y="84138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charset="0"/>
              </a:rPr>
              <a:t>List of countries with Federal Governments   (24)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304800" y="496888"/>
            <a:ext cx="3429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3" action="ppaction://hlinkfile"/>
              </a:rPr>
              <a:t>Argentina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4" action="ppaction://hlinkfile"/>
              </a:rPr>
              <a:t>Australia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5" action="ppaction://hlinkfile"/>
              </a:rPr>
              <a:t>Austria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6" action="ppaction://hlinkfile"/>
              </a:rPr>
              <a:t>Belgium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7" action="ppaction://hlinkfile"/>
              </a:rPr>
              <a:t>Bosnia and Herzegovina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8" action="ppaction://hlinkfile"/>
              </a:rPr>
              <a:t>Brazil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9" action="ppaction://hlinkfile"/>
              </a:rPr>
              <a:t>Canada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10" action="ppaction://hlinkfile"/>
              </a:rPr>
              <a:t>Comoros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11" action="ppaction://hlinkfile"/>
              </a:rPr>
              <a:t>Ethiopia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12" action="ppaction://hlinkfile"/>
              </a:rPr>
              <a:t>Germany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13" action="ppaction://hlinkfile"/>
              </a:rPr>
              <a:t>India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14" action="ppaction://hlinkfile"/>
              </a:rPr>
              <a:t>Malaysia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2743200" y="896938"/>
            <a:ext cx="32004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15" action="ppaction://hlinkfile"/>
              </a:rPr>
              <a:t>Mexico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16" action="ppaction://hlinkfile"/>
              </a:rPr>
              <a:t>Micronesia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17" action="ppaction://hlinkfile"/>
              </a:rPr>
              <a:t>Nigeria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18" action="ppaction://hlinkfile"/>
              </a:rPr>
              <a:t>Pakistan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19" action="ppaction://hlinkfile"/>
              </a:rPr>
              <a:t>Russia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20" action="ppaction://hlinkfile"/>
              </a:rPr>
              <a:t>St. Kitts and Nevis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21" action="ppaction://hlinkfile"/>
              </a:rPr>
              <a:t>South Africa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22" action="ppaction://hlinkfile"/>
              </a:rPr>
              <a:t>Spain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23" action="ppaction://hlinkfile"/>
              </a:rPr>
              <a:t>Switzerland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24" action="ppaction://hlinkfile"/>
              </a:rPr>
              <a:t>United Arab Emirates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25" action="ppaction://hlinkfile"/>
              </a:rPr>
              <a:t>United States of America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26" action="ppaction://hlinkfile"/>
              </a:rPr>
              <a:t>Venezuela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6096000" y="990600"/>
            <a:ext cx="2590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Countries in Transition to Federalism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27" action="ppaction://hlinkfile"/>
              </a:rPr>
              <a:t>Iraq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28" action="ppaction://hlinkfile"/>
              </a:rPr>
              <a:t>Sudan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</a:rPr>
              <a:t>Countries Considering a Federal System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29" action="ppaction://hlinkfile"/>
              </a:rPr>
              <a:t>Sri Lanka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1143000"/>
          </a:xfrm>
        </p:spPr>
        <p:txBody>
          <a:bodyPr/>
          <a:lstStyle/>
          <a:p>
            <a:r>
              <a:rPr lang="en-US" altLang="en-US" smtClean="0"/>
              <a:t>Be sure the Federal part of your Graphic Organizer is completed</a:t>
            </a:r>
          </a:p>
        </p:txBody>
      </p:sp>
      <p:graphicFrame>
        <p:nvGraphicFramePr>
          <p:cNvPr id="22531" name="Object 2"/>
          <p:cNvGraphicFramePr>
            <a:graphicFrameLocks noChangeAspect="1"/>
          </p:cNvGraphicFramePr>
          <p:nvPr/>
        </p:nvGraphicFramePr>
        <p:xfrm>
          <a:off x="1524000" y="1981200"/>
          <a:ext cx="5816600" cy="440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Document" r:id="rId4" imgW="8736850" imgH="6615139" progId="Word.Document.12">
                  <p:embed/>
                </p:oleObj>
              </mc:Choice>
              <mc:Fallback>
                <p:oleObj name="Document" r:id="rId4" imgW="8736850" imgH="6615139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81200"/>
                        <a:ext cx="5816600" cy="4403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Shaun Owens\Local Settings\Temporary Internet Files\Content.IE5\GLEV0HUV\MPj0438720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0"/>
            <a:ext cx="921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-304800" y="-76200"/>
            <a:ext cx="96774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bg1"/>
                </a:solidFill>
                <a:latin typeface="Arial" charset="0"/>
              </a:rPr>
              <a:t>Ways Government Distributes Power</a:t>
            </a:r>
          </a:p>
        </p:txBody>
      </p:sp>
      <p:sp>
        <p:nvSpPr>
          <p:cNvPr id="2560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4267200"/>
            <a:ext cx="2057400" cy="7921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sz="3200" b="1" smtClean="0">
                <a:solidFill>
                  <a:srgbClr val="FFFF00"/>
                </a:solidFill>
              </a:rPr>
              <a:t>Federal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3352800"/>
            <a:ext cx="8458200" cy="76200"/>
          </a:xfrm>
          <a:prstGeom prst="line">
            <a:avLst/>
          </a:prstGeom>
          <a:ln w="203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Content Placeholder 3"/>
          <p:cNvSpPr txBox="1">
            <a:spLocks/>
          </p:cNvSpPr>
          <p:nvPr/>
        </p:nvSpPr>
        <p:spPr bwMode="auto">
          <a:xfrm>
            <a:off x="3962400" y="3779838"/>
            <a:ext cx="1676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400" b="1"/>
          </a:p>
        </p:txBody>
      </p:sp>
      <p:sp>
        <p:nvSpPr>
          <p:cNvPr id="25607" name="Content Placeholder 3"/>
          <p:cNvSpPr txBox="1">
            <a:spLocks/>
          </p:cNvSpPr>
          <p:nvPr/>
        </p:nvSpPr>
        <p:spPr bwMode="auto">
          <a:xfrm>
            <a:off x="0" y="4191000"/>
            <a:ext cx="2057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b="1">
                <a:solidFill>
                  <a:srgbClr val="FFFF00"/>
                </a:solidFill>
              </a:rPr>
              <a:t>Unitary</a:t>
            </a:r>
          </a:p>
        </p:txBody>
      </p:sp>
      <p:sp>
        <p:nvSpPr>
          <p:cNvPr id="25608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267200"/>
            <a:ext cx="2971800" cy="7921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sz="3200" b="1" smtClean="0">
                <a:solidFill>
                  <a:srgbClr val="FFFF00"/>
                </a:solidFill>
              </a:rPr>
              <a:t>Confederation</a:t>
            </a:r>
          </a:p>
        </p:txBody>
      </p:sp>
      <p:sp>
        <p:nvSpPr>
          <p:cNvPr id="25609" name="Content Placeholder 3"/>
          <p:cNvSpPr txBox="1">
            <a:spLocks/>
          </p:cNvSpPr>
          <p:nvPr/>
        </p:nvSpPr>
        <p:spPr bwMode="auto">
          <a:xfrm>
            <a:off x="76200" y="1295400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All key powers are held by the central government</a:t>
            </a:r>
            <a:r>
              <a:rPr lang="en-US" altLang="en-US" sz="2000" b="1">
                <a:solidFill>
                  <a:srgbClr val="66FF33"/>
                </a:solidFill>
                <a:latin typeface="Arial" charset="0"/>
              </a:rPr>
              <a:t> </a:t>
            </a:r>
          </a:p>
        </p:txBody>
      </p:sp>
      <p:sp>
        <p:nvSpPr>
          <p:cNvPr id="25610" name="Content Placeholder 3"/>
          <p:cNvSpPr txBox="1">
            <a:spLocks/>
          </p:cNvSpPr>
          <p:nvPr/>
        </p:nvSpPr>
        <p:spPr bwMode="auto">
          <a:xfrm>
            <a:off x="6934200" y="1295400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State/regional authorities hold most of the power</a:t>
            </a:r>
          </a:p>
        </p:txBody>
      </p:sp>
      <p:sp>
        <p:nvSpPr>
          <p:cNvPr id="25611" name="Content Placeholder 3"/>
          <p:cNvSpPr txBox="1">
            <a:spLocks/>
          </p:cNvSpPr>
          <p:nvPr/>
        </p:nvSpPr>
        <p:spPr bwMode="auto">
          <a:xfrm>
            <a:off x="76200" y="5638800"/>
            <a:ext cx="2057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Strong central government</a:t>
            </a:r>
          </a:p>
        </p:txBody>
      </p:sp>
      <p:sp>
        <p:nvSpPr>
          <p:cNvPr id="25612" name="Content Placeholder 3"/>
          <p:cNvSpPr txBox="1">
            <a:spLocks/>
          </p:cNvSpPr>
          <p:nvPr/>
        </p:nvSpPr>
        <p:spPr bwMode="auto">
          <a:xfrm>
            <a:off x="6858000" y="5638800"/>
            <a:ext cx="2057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Weaker central government</a:t>
            </a:r>
          </a:p>
        </p:txBody>
      </p:sp>
      <p:sp>
        <p:nvSpPr>
          <p:cNvPr id="14" name="5-Point Star 13"/>
          <p:cNvSpPr/>
          <p:nvPr/>
        </p:nvSpPr>
        <p:spPr>
          <a:xfrm>
            <a:off x="3810000" y="2514600"/>
            <a:ext cx="1371600" cy="152400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6021" name="Picture 5" descr="C:\Documents and Settings\Shaun Owens\Local Settings\Temporary Internet Files\Content.IE5\4FNN2KHL\MPj04088640000[1]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3000" contrast="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0245" name="Title 1"/>
          <p:cNvSpPr txBox="1">
            <a:spLocks/>
          </p:cNvSpPr>
          <p:nvPr/>
        </p:nvSpPr>
        <p:spPr bwMode="auto">
          <a:xfrm>
            <a:off x="381000" y="762000"/>
            <a:ext cx="8458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How is power distributed in different forms of government?</a:t>
            </a:r>
          </a:p>
        </p:txBody>
      </p:sp>
      <p:sp>
        <p:nvSpPr>
          <p:cNvPr id="8198" name="Title 1"/>
          <p:cNvSpPr txBox="1">
            <a:spLocks/>
          </p:cNvSpPr>
          <p:nvPr/>
        </p:nvSpPr>
        <p:spPr bwMode="auto">
          <a:xfrm>
            <a:off x="342900" y="3962400"/>
            <a:ext cx="84582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5F5F5F"/>
                </a:solidFill>
                <a:latin typeface="Arial" charset="0"/>
              </a:rPr>
              <a:t>SS6CG1a, SS6CG4a, SS6CG6a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5F5F5F"/>
                </a:solidFill>
                <a:latin typeface="Arial" charset="0"/>
              </a:rPr>
              <a:t>Describe the ways government systems distribute power: unitary, confederation, and federal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altLang="en-US" smtClean="0"/>
              <a:t>Use your Graphic Organizer to take notes during the lesson.</a:t>
            </a:r>
          </a:p>
        </p:txBody>
      </p:sp>
      <p:graphicFrame>
        <p:nvGraphicFramePr>
          <p:cNvPr id="9219" name="Object 2"/>
          <p:cNvGraphicFramePr>
            <a:graphicFrameLocks noChangeAspect="1"/>
          </p:cNvGraphicFramePr>
          <p:nvPr/>
        </p:nvGraphicFramePr>
        <p:xfrm>
          <a:off x="1524000" y="1981200"/>
          <a:ext cx="5816600" cy="440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Document" r:id="rId4" imgW="8736850" imgH="6615139" progId="Word.Document.12">
                  <p:embed/>
                </p:oleObj>
              </mc:Choice>
              <mc:Fallback>
                <p:oleObj name="Document" r:id="rId4" imgW="8736850" imgH="6615139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81200"/>
                        <a:ext cx="5816600" cy="4403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5943600"/>
          </a:xfrm>
        </p:spPr>
        <p:txBody>
          <a:bodyPr/>
          <a:lstStyle/>
          <a:p>
            <a:r>
              <a:rPr lang="en-US" altLang="en-US" sz="3800" smtClean="0"/>
              <a:t>The ways in which government systems distribute power is the relationship between the national or central government and the smaller governmental divisions (states, provinces, counties, regions, and cities)</a:t>
            </a:r>
            <a:br>
              <a:rPr lang="en-US" altLang="en-US" sz="3800" smtClean="0"/>
            </a:br>
            <a:r>
              <a:rPr lang="en-US" altLang="en-US" sz="3600" smtClean="0"/>
              <a:t/>
            </a:r>
            <a:br>
              <a:rPr lang="en-US" altLang="en-US" sz="3600" smtClean="0"/>
            </a:br>
            <a:r>
              <a:rPr lang="en-US" altLang="en-US" sz="3800" smtClean="0"/>
              <a:t>A government may have aspects of more than one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3"/>
          <p:cNvSpPr txBox="1">
            <a:spLocks/>
          </p:cNvSpPr>
          <p:nvPr/>
        </p:nvSpPr>
        <p:spPr bwMode="auto">
          <a:xfrm>
            <a:off x="2667000" y="860425"/>
            <a:ext cx="3810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5400" b="1">
                <a:latin typeface="Arial" charset="0"/>
              </a:rPr>
              <a:t>Unitary</a:t>
            </a:r>
          </a:p>
        </p:txBody>
      </p:sp>
      <p:sp>
        <p:nvSpPr>
          <p:cNvPr id="11267" name="Title 1"/>
          <p:cNvSpPr txBox="1">
            <a:spLocks/>
          </p:cNvSpPr>
          <p:nvPr/>
        </p:nvSpPr>
        <p:spPr bwMode="auto">
          <a:xfrm>
            <a:off x="0" y="76200"/>
            <a:ext cx="9144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Arial" charset="0"/>
              </a:rPr>
              <a:t>Ways Government Distributes Power:</a:t>
            </a:r>
          </a:p>
        </p:txBody>
      </p:sp>
      <p:sp>
        <p:nvSpPr>
          <p:cNvPr id="11268" name="Title 1"/>
          <p:cNvSpPr txBox="1">
            <a:spLocks/>
          </p:cNvSpPr>
          <p:nvPr/>
        </p:nvSpPr>
        <p:spPr bwMode="auto">
          <a:xfrm>
            <a:off x="76200" y="19050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/>
              <a:t>Power is held by one central authority.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/>
              <a:t>The central authority has all the power to make laws and decisions for the people.</a:t>
            </a:r>
          </a:p>
        </p:txBody>
      </p:sp>
      <p:pic>
        <p:nvPicPr>
          <p:cNvPr id="11269" name="Picture 3" descr="C:\Documents and Settings\Shaun Owens\Local Settings\Temporary Internet Files\Content.IE5\E5U92XET\MPj0409268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3"/>
          <p:cNvSpPr txBox="1">
            <a:spLocks/>
          </p:cNvSpPr>
          <p:nvPr/>
        </p:nvSpPr>
        <p:spPr bwMode="auto">
          <a:xfrm>
            <a:off x="2198688" y="500063"/>
            <a:ext cx="4365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5400" b="1">
                <a:latin typeface="Arial" charset="0"/>
              </a:rPr>
              <a:t>Unitary</a:t>
            </a:r>
          </a:p>
        </p:txBody>
      </p:sp>
      <p:sp>
        <p:nvSpPr>
          <p:cNvPr id="12291" name="Title 1"/>
          <p:cNvSpPr txBox="1">
            <a:spLocks/>
          </p:cNvSpPr>
          <p:nvPr/>
        </p:nvSpPr>
        <p:spPr bwMode="auto">
          <a:xfrm>
            <a:off x="0" y="90488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/>
              <a:t>Ways Government Distribute Power</a:t>
            </a:r>
          </a:p>
        </p:txBody>
      </p:sp>
      <p:grpSp>
        <p:nvGrpSpPr>
          <p:cNvPr id="12292" name="Group 8"/>
          <p:cNvGrpSpPr>
            <a:grpSpLocks/>
          </p:cNvGrpSpPr>
          <p:nvPr/>
        </p:nvGrpSpPr>
        <p:grpSpPr bwMode="auto">
          <a:xfrm>
            <a:off x="65088" y="1481138"/>
            <a:ext cx="9024937" cy="5262562"/>
            <a:chOff x="65314" y="1480457"/>
            <a:chExt cx="9024257" cy="5262491"/>
          </a:xfrm>
        </p:grpSpPr>
        <p:sp>
          <p:nvSpPr>
            <p:cNvPr id="14" name="Right Arrow 13"/>
            <p:cNvSpPr/>
            <p:nvPr/>
          </p:nvSpPr>
          <p:spPr>
            <a:xfrm rot="11976266">
              <a:off x="1990806" y="2909188"/>
              <a:ext cx="1358798" cy="614354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9040573">
              <a:off x="2063825" y="4745900"/>
              <a:ext cx="1268317" cy="57625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1155226">
              <a:off x="5732262" y="4852262"/>
              <a:ext cx="1334986" cy="582604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19898580">
              <a:off x="5957670" y="2988562"/>
              <a:ext cx="1212759" cy="688966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" name="Oval 1"/>
            <p:cNvSpPr/>
            <p:nvPr/>
          </p:nvSpPr>
          <p:spPr>
            <a:xfrm>
              <a:off x="2743224" y="2361507"/>
              <a:ext cx="3504936" cy="327655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>
                  <a:solidFill>
                    <a:schemeClr val="bg1"/>
                  </a:solidFill>
                  <a:latin typeface="Arial" charset="0"/>
                </a:rPr>
                <a:t>Central Authority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6933908" y="1523318"/>
              <a:ext cx="2133439" cy="19811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300" b="1">
                  <a:solidFill>
                    <a:schemeClr val="bg1"/>
                  </a:solidFill>
                  <a:latin typeface="Arial" charset="0"/>
                </a:rPr>
                <a:t>Regional Authority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956132" y="4761775"/>
              <a:ext cx="2133439" cy="19811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300" b="1">
                  <a:solidFill>
                    <a:schemeClr val="bg1"/>
                  </a:solidFill>
                  <a:latin typeface="Arial" charset="0"/>
                </a:rPr>
                <a:t>Regional Authority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65314" y="1480457"/>
              <a:ext cx="2133439" cy="19811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300" b="1">
                  <a:solidFill>
                    <a:schemeClr val="bg1"/>
                  </a:solidFill>
                  <a:latin typeface="Arial" charset="0"/>
                </a:rPr>
                <a:t>Regional Authority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6425" y="4718913"/>
              <a:ext cx="2133439" cy="19811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300" b="1">
                  <a:solidFill>
                    <a:schemeClr val="bg1"/>
                  </a:solidFill>
                  <a:latin typeface="Arial" charset="0"/>
                </a:rPr>
                <a:t>Regional Authority</a:t>
              </a:r>
            </a:p>
          </p:txBody>
        </p:sp>
      </p:grpSp>
      <p:sp>
        <p:nvSpPr>
          <p:cNvPr id="12293" name="TextBox 2"/>
          <p:cNvSpPr txBox="1">
            <a:spLocks noChangeArrowheads="1"/>
          </p:cNvSpPr>
          <p:nvPr/>
        </p:nvSpPr>
        <p:spPr bwMode="auto">
          <a:xfrm>
            <a:off x="2263775" y="5819775"/>
            <a:ext cx="4687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Notice the Central Authority circle is much larger than the Regional Authority circles and the arrows go from the central out to the regional</a:t>
            </a:r>
          </a:p>
        </p:txBody>
      </p:sp>
      <p:sp>
        <p:nvSpPr>
          <p:cNvPr id="12294" name="TextBox 14"/>
          <p:cNvSpPr txBox="1">
            <a:spLocks noChangeArrowheads="1"/>
          </p:cNvSpPr>
          <p:nvPr/>
        </p:nvSpPr>
        <p:spPr bwMode="auto">
          <a:xfrm>
            <a:off x="2286000" y="1470025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Circles represent the amount of power and the arrows represent the direction the power flows</a:t>
            </a: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304800" y="58738"/>
            <a:ext cx="3810000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charset="0"/>
              </a:rPr>
              <a:t>List of Unitary States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3" action="ppaction://hlinkfile" tooltip="Afghanistan"/>
              </a:rPr>
              <a:t>Afghanistan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4" action="ppaction://hlinkfile" tooltip="Chile"/>
              </a:rPr>
              <a:t>Chile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5" action="ppaction://hlinkfile" tooltip="People's Republic of China"/>
              </a:rPr>
              <a:t>People's Republic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5" action="ppaction://hlinkfile" tooltip="People's Republic of China"/>
              </a:rPr>
              <a:t>of China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6" action="ppaction://hlinkfile" tooltip="Colombia"/>
              </a:rPr>
              <a:t>Colombia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7" action="ppaction://hlinkfile" tooltip="Cuba"/>
              </a:rPr>
              <a:t>Cuba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8" action="ppaction://hlinkfile" tooltip="Egypt"/>
              </a:rPr>
              <a:t>Egypt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9" action="ppaction://hlinkfile" tooltip="El Salvador"/>
              </a:rPr>
              <a:t>El Salvador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10" action="ppaction://hlinkfile" tooltip="Equatorial Guinea"/>
              </a:rPr>
              <a:t>Equatorial Guinea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11" action="ppaction://hlinkfile" tooltip="France"/>
              </a:rPr>
              <a:t>France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12" action="ppaction://hlinkfile" tooltip="Greece"/>
              </a:rPr>
              <a:t>Greece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13" action="ppaction://hlinkfile" tooltip="Guatemala"/>
              </a:rPr>
              <a:t>Guatemala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14" action="ppaction://hlinkfile" tooltip="Guinea"/>
              </a:rPr>
              <a:t>Guinea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15" action="ppaction://hlinkfile" tooltip="Haiti"/>
              </a:rPr>
              <a:t>Haiti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16" action="ppaction://hlinkfile" tooltip="Honduras"/>
              </a:rPr>
              <a:t>Honduras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743200" y="533400"/>
            <a:ext cx="3048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5943600" y="-76200"/>
            <a:ext cx="3200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  <a:hlinkClick r:id="rId17" action="ppaction://hlinkfile" tooltip="Fiji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  <a:hlinkClick r:id="rId17" action="ppaction://hlinkfile" tooltip="Fiji"/>
            </a:endParaRPr>
          </a:p>
        </p:txBody>
      </p:sp>
      <p:sp>
        <p:nvSpPr>
          <p:cNvPr id="13317" name="TextBox 3"/>
          <p:cNvSpPr txBox="1">
            <a:spLocks noChangeArrowheads="1"/>
          </p:cNvSpPr>
          <p:nvPr/>
        </p:nvSpPr>
        <p:spPr bwMode="auto">
          <a:xfrm>
            <a:off x="3352800" y="796925"/>
            <a:ext cx="25908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18" action="ppaction://hlinkfile" tooltip="Hungary"/>
              </a:rPr>
              <a:t>Hungary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19" action="ppaction://hlinkfile" tooltip="Iceland"/>
              </a:rPr>
              <a:t>Iceland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20" action="ppaction://hlinkfile" tooltip="Indonesia"/>
              </a:rPr>
              <a:t>Indonesia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21" action="ppaction://hlinkfile" tooltip="Iran"/>
              </a:rPr>
              <a:t>Iran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22" action="ppaction://hlinkfile" tooltip="Ireland"/>
              </a:rPr>
              <a:t>Ireland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23" action="ppaction://hlinkfile" tooltip="Israel"/>
              </a:rPr>
              <a:t>Israel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24" action="ppaction://hlinkfile" tooltip="Italy"/>
              </a:rPr>
              <a:t>Italy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25" action="ppaction://hlinkfile" tooltip="Jamaica"/>
              </a:rPr>
              <a:t>Jamaica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26" action="ppaction://hlinkfile" tooltip="Japan"/>
              </a:rPr>
              <a:t>Japan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27" action="ppaction://hlinkfile" tooltip="Kenya"/>
              </a:rPr>
              <a:t>Kenya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28" action="ppaction://hlinkfile" tooltip="New Zealand"/>
              </a:rPr>
              <a:t>New Zealand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29" action="ppaction://hlinkfile" tooltip="Nicaragua"/>
              </a:rPr>
              <a:t>Nicaragua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30" action="ppaction://hlinkfile" tooltip="Niger"/>
              </a:rPr>
              <a:t>Niger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31" action="ppaction://hlinkfile" tooltip="North Korea"/>
              </a:rPr>
              <a:t>North Korea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32" action="ppaction://hlinkfile" tooltip="Norway"/>
              </a:rPr>
              <a:t>Norway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13318" name="Rectangle 1"/>
          <p:cNvSpPr>
            <a:spLocks noChangeArrowheads="1"/>
          </p:cNvSpPr>
          <p:nvPr/>
        </p:nvSpPr>
        <p:spPr bwMode="auto">
          <a:xfrm>
            <a:off x="5954713" y="847725"/>
            <a:ext cx="237807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33" action="ppaction://hlinkfile" tooltip="Saudi Arabia"/>
              </a:rPr>
              <a:t>Saudi Arabia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34" action="ppaction://hlinkfile" tooltip="South Korea"/>
              </a:rPr>
              <a:t>South Africa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34" action="ppaction://hlinkfile" tooltip="South Korea"/>
              </a:rPr>
              <a:t>South Korea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35" action="ppaction://hlinkfile" tooltip="Spain"/>
              </a:rPr>
              <a:t>Spain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36" action="ppaction://hlinkfile" tooltip="Sri Lanka"/>
              </a:rPr>
              <a:t>Sri Lanka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37" action="ppaction://hlinkfile" tooltip="Sweden"/>
              </a:rPr>
              <a:t>Sweden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38" action="ppaction://hlinkfile" tooltip="Turkey"/>
              </a:rPr>
              <a:t>Turkey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39" action="ppaction://hlinkfile" tooltip="Uganda"/>
              </a:rPr>
              <a:t>Uganda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40" action="ppaction://hlinkfile" tooltip="Uzbekistan"/>
              </a:rPr>
              <a:t>United Kingdom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41" action="ppaction://hlinkfile" tooltip="Vatican City"/>
              </a:rPr>
              <a:t>Vatican City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42" action="ppaction://hlinkfile" tooltip="Vietnam"/>
              </a:rPr>
              <a:t>Vietnam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43" action="ppaction://hlinkfile" tooltip="Yemen"/>
              </a:rPr>
              <a:t>Yemen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44" action="ppaction://hlinkfile" tooltip="Zambia"/>
              </a:rPr>
              <a:t>Zambia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hlinkClick r:id="rId45" action="ppaction://hlinkfile" tooltip="Zimbabwe"/>
              </a:rPr>
              <a:t>Zimbabwe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altLang="en-US" smtClean="0"/>
              <a:t>Be sure the Unitary part of your Graphic Organizer is completed</a:t>
            </a:r>
          </a:p>
        </p:txBody>
      </p:sp>
      <p:graphicFrame>
        <p:nvGraphicFramePr>
          <p:cNvPr id="14339" name="Object 2"/>
          <p:cNvGraphicFramePr>
            <a:graphicFrameLocks noChangeAspect="1"/>
          </p:cNvGraphicFramePr>
          <p:nvPr/>
        </p:nvGraphicFramePr>
        <p:xfrm>
          <a:off x="1524000" y="1981200"/>
          <a:ext cx="5816600" cy="440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Document" r:id="rId4" imgW="8736850" imgH="6615139" progId="Word.Document.12">
                  <p:embed/>
                </p:oleObj>
              </mc:Choice>
              <mc:Fallback>
                <p:oleObj name="Document" r:id="rId4" imgW="8736850" imgH="6615139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81200"/>
                        <a:ext cx="5816600" cy="4403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3"/>
          <p:cNvSpPr txBox="1">
            <a:spLocks/>
          </p:cNvSpPr>
          <p:nvPr/>
        </p:nvSpPr>
        <p:spPr bwMode="auto">
          <a:xfrm>
            <a:off x="0" y="1447800"/>
            <a:ext cx="9144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5400" b="1">
                <a:latin typeface="Arial" charset="0"/>
              </a:rPr>
              <a:t>Confederation</a:t>
            </a:r>
          </a:p>
        </p:txBody>
      </p:sp>
      <p:sp>
        <p:nvSpPr>
          <p:cNvPr id="15363" name="Title 1"/>
          <p:cNvSpPr txBox="1">
            <a:spLocks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Arial" charset="0"/>
              </a:rPr>
              <a:t>Ways Government Distributes</a:t>
            </a:r>
            <a:br>
              <a:rPr lang="en-US" altLang="en-US" sz="3600" b="1">
                <a:latin typeface="Arial" charset="0"/>
              </a:rPr>
            </a:br>
            <a:r>
              <a:rPr lang="en-US" altLang="en-US" sz="3600" b="1">
                <a:latin typeface="Arial" charset="0"/>
              </a:rPr>
              <a:t> Power:</a:t>
            </a:r>
          </a:p>
        </p:txBody>
      </p:sp>
      <p:sp>
        <p:nvSpPr>
          <p:cNvPr id="15364" name="Title 1"/>
          <p:cNvSpPr txBox="1">
            <a:spLocks/>
          </p:cNvSpPr>
          <p:nvPr/>
        </p:nvSpPr>
        <p:spPr bwMode="auto">
          <a:xfrm>
            <a:off x="152400" y="2590800"/>
            <a:ext cx="899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b="1">
                <a:latin typeface="Arial" charset="0"/>
              </a:rPr>
              <a:t> Voluntary association of independent states that    make their own laws and decisions, but are loosely aligned to a weak central government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b="1">
                <a:latin typeface="Arial" charset="0"/>
              </a:rPr>
              <a:t> Have some common purpose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b="1">
                <a:latin typeface="Arial" charset="0"/>
              </a:rPr>
              <a:t> Agree to certain limitations on their freedom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sz="2800" b="1">
                <a:latin typeface="Arial" charset="0"/>
              </a:rPr>
              <a:t> States maintain considerable independence</a:t>
            </a:r>
          </a:p>
        </p:txBody>
      </p:sp>
      <p:pic>
        <p:nvPicPr>
          <p:cNvPr id="87043" name="Picture 3" descr="C:\Documents and Settings\Shaun Owens\Local Settings\Temporary Internet Files\Content.IE5\E5U92XET\MPj040926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Documents and Settings\Shaun Owens\Local Settings\Temporary Internet Files\Content.IE5\E5U92XET\MPj040926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668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5389</TotalTime>
  <Words>1000</Words>
  <Application>Microsoft Office PowerPoint</Application>
  <PresentationFormat>On-screen Show (4:3)</PresentationFormat>
  <Paragraphs>188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29_Office Theme</vt:lpstr>
      <vt:lpstr>16_Office Theme</vt:lpstr>
      <vt:lpstr>33_Office Theme</vt:lpstr>
      <vt:lpstr>34_Office Theme</vt:lpstr>
      <vt:lpstr>2_Office Theme</vt:lpstr>
      <vt:lpstr>Document</vt:lpstr>
      <vt:lpstr>PowerPoint Presentation</vt:lpstr>
      <vt:lpstr>PowerPoint Presentation</vt:lpstr>
      <vt:lpstr>Use your Graphic Organizer to take notes during the lesson.</vt:lpstr>
      <vt:lpstr>The ways in which government systems distribute power is the relationship between the national or central government and the smaller governmental divisions (states, provinces, counties, regions, and cities)  A government may have aspects of more than one system.</vt:lpstr>
      <vt:lpstr>PowerPoint Presentation</vt:lpstr>
      <vt:lpstr>PowerPoint Presentation</vt:lpstr>
      <vt:lpstr>PowerPoint Presentation</vt:lpstr>
      <vt:lpstr>Be sure the Unitary part of your Graphic Organizer is completed</vt:lpstr>
      <vt:lpstr>PowerPoint Presentation</vt:lpstr>
      <vt:lpstr>PowerPoint Presentation</vt:lpstr>
      <vt:lpstr>PowerPoint Presentation</vt:lpstr>
      <vt:lpstr>Be sure the Confederation part of your Graphic Organizer is completed</vt:lpstr>
      <vt:lpstr>PowerPoint Presentation</vt:lpstr>
      <vt:lpstr>PowerPoint Presentation</vt:lpstr>
      <vt:lpstr>PowerPoint Presentation</vt:lpstr>
      <vt:lpstr>Be sure the Federal part of your Graphic Organizer is completed</vt:lpstr>
      <vt:lpstr>Ways Government Distributes Power</vt:lpstr>
    </vt:vector>
  </TitlesOfParts>
  <Company>Georgia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Government/Civics (ppt)</dc:title>
  <dc:creator>GaDOE</dc:creator>
  <cp:lastModifiedBy>Windows User</cp:lastModifiedBy>
  <cp:revision>144</cp:revision>
  <dcterms:created xsi:type="dcterms:W3CDTF">2008-10-31T03:56:11Z</dcterms:created>
  <dcterms:modified xsi:type="dcterms:W3CDTF">2016-08-14T00:41:35Z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evel_Child">
    <vt:lpwstr/>
  </property>
  <property fmtid="{D5CDD505-2E9C-101B-9397-08002B2CF9AE}" pid="3" name="SortOrder">
    <vt:lpwstr>16.0000000000000</vt:lpwstr>
  </property>
  <property fmtid="{D5CDD505-2E9C-101B-9397-08002B2CF9AE}" pid="4" name="Complimentary Subject1">
    <vt:lpwstr/>
  </property>
  <property fmtid="{D5CDD505-2E9C-101B-9397-08002B2CF9AE}" pid="5" name="Exclude From Search">
    <vt:lpwstr>0</vt:lpwstr>
  </property>
  <property fmtid="{D5CDD505-2E9C-101B-9397-08002B2CF9AE}" pid="6" name="Text Placeholder">
    <vt:lpwstr>0</vt:lpwstr>
  </property>
  <property fmtid="{D5CDD505-2E9C-101B-9397-08002B2CF9AE}" pid="7" name="Complimentary Subject2">
    <vt:lpwstr/>
  </property>
  <property fmtid="{D5CDD505-2E9C-101B-9397-08002B2CF9AE}" pid="8" name="GPS_Grade">
    <vt:lpwstr>;#6;#</vt:lpwstr>
  </property>
  <property fmtid="{D5CDD505-2E9C-101B-9397-08002B2CF9AE}" pid="9" name="Subject_Parent">
    <vt:lpwstr>Social Studies</vt:lpwstr>
  </property>
  <property fmtid="{D5CDD505-2E9C-101B-9397-08002B2CF9AE}" pid="10" name="Course_Child">
    <vt:lpwstr/>
  </property>
  <property fmtid="{D5CDD505-2E9C-101B-9397-08002B2CF9AE}" pid="11" name="ContentType">
    <vt:lpwstr>GSO Framework Document</vt:lpwstr>
  </property>
  <property fmtid="{D5CDD505-2E9C-101B-9397-08002B2CF9AE}" pid="12" name="TabIndent">
    <vt:lpwstr>2.00000000000000</vt:lpwstr>
  </property>
  <property fmtid="{D5CDD505-2E9C-101B-9397-08002B2CF9AE}" pid="13" name="Subject">
    <vt:lpwstr/>
  </property>
  <property fmtid="{D5CDD505-2E9C-101B-9397-08002B2CF9AE}" pid="14" name="Keywords">
    <vt:lpwstr/>
  </property>
  <property fmtid="{D5CDD505-2E9C-101B-9397-08002B2CF9AE}" pid="15" name="_Author">
    <vt:lpwstr>GaDOE</vt:lpwstr>
  </property>
  <property fmtid="{D5CDD505-2E9C-101B-9397-08002B2CF9AE}" pid="16" name="_Category">
    <vt:lpwstr/>
  </property>
  <property fmtid="{D5CDD505-2E9C-101B-9397-08002B2CF9AE}" pid="17" name="Slides">
    <vt:lpwstr>53</vt:lpwstr>
  </property>
  <property fmtid="{D5CDD505-2E9C-101B-9397-08002B2CF9AE}" pid="18" name="Categories">
    <vt:lpwstr/>
  </property>
  <property fmtid="{D5CDD505-2E9C-101B-9397-08002B2CF9AE}" pid="19" name="Approval Level">
    <vt:lpwstr/>
  </property>
  <property fmtid="{D5CDD505-2E9C-101B-9397-08002B2CF9AE}" pid="20" name="_Comments">
    <vt:lpwstr/>
  </property>
  <property fmtid="{D5CDD505-2E9C-101B-9397-08002B2CF9AE}" pid="21" name="Assigned To">
    <vt:lpwstr/>
  </property>
</Properties>
</file>