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00" r:id="rId2"/>
    <p:sldMasterId id="2147483885" r:id="rId3"/>
  </p:sldMasterIdLst>
  <p:notesMasterIdLst>
    <p:notesMasterId r:id="rId14"/>
  </p:notesMasterIdLst>
  <p:handoutMasterIdLst>
    <p:handoutMasterId r:id="rId15"/>
  </p:handoutMasterIdLst>
  <p:sldIdLst>
    <p:sldId id="313" r:id="rId4"/>
    <p:sldId id="314" r:id="rId5"/>
    <p:sldId id="382" r:id="rId6"/>
    <p:sldId id="330" r:id="rId7"/>
    <p:sldId id="304" r:id="rId8"/>
    <p:sldId id="333" r:id="rId9"/>
    <p:sldId id="334" r:id="rId10"/>
    <p:sldId id="335" r:id="rId11"/>
    <p:sldId id="375" r:id="rId12"/>
    <p:sldId id="38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5F5F5F"/>
    <a:srgbClr val="800000"/>
    <a:srgbClr val="9900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89B604A5-15F9-4FA1-8F87-9E2A3545E9E4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AE469E1D-3DF2-41EC-950C-13AB086AB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29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A200B5-B069-4784-A9F0-8FF218AB5AA3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D64DA1-9EF0-430D-9D8F-C5D46CB6F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9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introduce the essential question and the standards that align to the essential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D9431-CF60-4315-85FD-92508108DE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8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give each student a copy of the graphic organizer [linked on the resource page] to record important information during the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93F60-05ED-486E-90A7-EC15AC51EA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present the information on the slide while the students record the important information on their graphic organizer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BAD60-6AA3-44FC-84F3-1305E99596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06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present the information on the slide while the students record the important information on their graphic organizer</a:t>
            </a:r>
          </a:p>
          <a:p>
            <a:r>
              <a:rPr lang="en-US" altLang="en-US" smtClean="0"/>
              <a:t>Remy, Richard C., </a:t>
            </a:r>
            <a:r>
              <a:rPr lang="en-US" altLang="en-US" i="1" smtClean="0"/>
              <a:t>United States Government- Democracy in Action  </a:t>
            </a:r>
            <a:r>
              <a:rPr lang="en-US" altLang="en-US" smtClean="0"/>
              <a:t>(Columbus, OH: Glencoe, McGraw-Hill, 2006)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0673D9-5509-4CD2-8F85-A6389A4E2C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7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present the information on the slide while the students record the important information on their graphic organizer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56CF0D-8797-439B-B67B-2753EFEC05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0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present the information on the slide while the students record the important information on their graphic organizer</a:t>
            </a:r>
          </a:p>
          <a:p>
            <a:r>
              <a:rPr lang="en-US" altLang="en-US" smtClean="0"/>
              <a:t>Remy, Richard C., </a:t>
            </a:r>
            <a:r>
              <a:rPr lang="en-US" altLang="en-US" i="1" smtClean="0"/>
              <a:t>United States Government- Democracy in Action  </a:t>
            </a:r>
            <a:r>
              <a:rPr lang="en-US" altLang="en-US" smtClean="0"/>
              <a:t>(Columbus, OH: Glencoe, McGraw-Hill, 2006)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DC767-7968-4F8D-BC97-FB5E0988E6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46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present the information on the slide while the students record the important information on their graphic organizer</a:t>
            </a:r>
          </a:p>
          <a:p>
            <a:r>
              <a:rPr lang="en-US" altLang="en-US" smtClean="0"/>
              <a:t>Remy, Richard C., </a:t>
            </a:r>
            <a:r>
              <a:rPr lang="en-US" altLang="en-US" i="1" smtClean="0"/>
              <a:t>United States Government- Democracy in Action  </a:t>
            </a:r>
            <a:r>
              <a:rPr lang="en-US" altLang="en-US" smtClean="0"/>
              <a:t>(Columbus, OH: Glencoe, McGraw-Hill, 2006)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772535-7F04-4445-A045-567E7C338F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07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Instructional Approach(s): The teacher should present the information on the slide while the students record the important information on their graphic organizer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EC4647-BBB1-4E5C-B318-D92D5FD519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50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Instructional Approach(s): The teacher should present the information on the slide. Although</a:t>
            </a:r>
            <a:r>
              <a:rPr lang="en-US" baseline="0" dirty="0" smtClean="0"/>
              <a:t> the students do not have to know all of the specific information, it is important for students to understand the branches of democratic governments and their powers to make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69C031-CE9E-4B28-944B-F4603405DA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4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D6D1E-E2AA-4678-9EA5-09F61CE29253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8835-538C-4F0E-B833-05A901750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9361F-DE67-4EFA-8D54-0FECDDDDF604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5DA9-DA6E-46E8-812C-B63DD77E7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5445-8BD7-45A7-9103-29068F3FD360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B6BA-7510-41C0-976C-46B98BBF1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60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4AC7C-6694-4027-898A-FBD3CC9ACFFF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6652-1BC2-46E7-829E-0EE97697D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5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EC70-3D47-45D3-A9C6-821D4A9C08B1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A3A2-BB7C-40ED-B233-1C77CDD9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74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3EA64-8FE8-4B5E-969A-B52FFCC8F7D4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B342-CE0F-4C8C-BF3E-4F1047FE7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62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52FB-F6B3-4D3D-81E6-E8FFD340067E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8D3B-CE23-4C0D-9B40-B37E11368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79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673E-6C64-4040-96E2-AB94B8E50962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8424-65AA-412C-8CBB-0A336F2E8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23197-F236-431C-8C97-AD748A3328BD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13C1-9995-44FF-9AC9-1B5A38BBA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46CB-F744-474A-8D41-E2B703FB4DE5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755D-CE3B-4B99-A0DD-C32C9EF43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92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C264-9F0C-42BB-B11C-82A5AC259848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9126-82A9-4892-BBDA-652B78C4C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2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8542B-ED46-4333-9AEC-500BCB27C8A3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A3923-97C8-4C14-9F44-26D2FC54F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20E6-818F-4851-A35C-7792CDD9E792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24D9-462C-4ABA-BFDC-85735CDB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6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7D47-7357-4C45-A43E-46BF280421C1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28EE-C89A-4FFB-A7F5-538B11C10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FB60-EA63-43E6-9FDF-19B57317DAAD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28E-8289-43B2-88F4-CCEF60C99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04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A72A-3B8C-497E-B5F9-C7F8A506EE4D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833-8703-422F-B233-A30235524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137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7AF0-E666-4840-8352-5580FF7F1367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2263-99CC-4623-910D-A6FB4F9DD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61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360E2-DE13-47D3-843B-DA15BA7AC5F1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3F2F-C29E-4700-8FB5-3C75E8B59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89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BC27-0F6E-455D-B78A-E1057F3C6962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8A77-B611-44ED-98AD-05C87F05C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22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D866-BB4D-427B-8541-8AF035CB32B7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D924-1608-4B60-9CCD-99CD36B51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45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6C0CF-59B7-4A13-8FF0-529B405BDDCF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6465-E4C5-4C48-8EDE-2C59E85BB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980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2673-B79C-4F64-BF76-64187ED7C21B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77668-B295-4AE7-93E5-3387AF5F2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5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41EE-22AE-4A80-BDD9-028132B24FD2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5483E-82FF-4B83-AB66-EEBA2D881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43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4170-0BEE-49CA-81B0-639B56E70CFF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4666-E089-417D-99E8-EEAF4F55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618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E85F-C2B7-4793-AC47-1A9299E0DB43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61CD-AC9B-462F-8486-EAB262974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0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12C62-B7BD-4098-B244-2C558C926EC5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E340-7FC0-4E2D-8EBD-4C9D54F8F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6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7F947-D515-4197-98CE-430B762280E8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4D10-3758-45FB-B7B2-A92B439F8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8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4879-500E-4087-AABD-2AD80ABEE1E3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1411-5382-4304-B9C7-44230C6C6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7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E6803-E6BD-43D3-8977-7745B00795CF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39DB-4AD0-4DF0-A6CE-67663FF50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A834-5B27-4158-9903-B7E53FAADB8D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701E-2003-4814-89B8-66775467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0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002E6-6868-409F-9732-E0529B48DFFF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5706-7284-496C-A4D6-FCA81555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11F7-973F-4F4E-8DD8-CF5F637C3DB7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93DC-66D3-480A-8D11-02704347D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272F-0E9E-45CE-A4FE-D81BA109C647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EA8C-CCC3-435D-80D7-DF35B4268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BFEFCDF-F8BC-43DE-9AF4-94BCEAC742BA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0463627-F707-40CA-AAE4-BF8996522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BB00AA1-3D55-490B-B702-A6B1EB6729AC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BDC1149-888A-4524-A2FF-ECD94E9A2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6873DB5-8A91-4E2F-B92B-FE0051802E58}" type="datetimeFigureOut">
              <a:rPr lang="en-US"/>
              <a:pPr>
                <a:defRPr/>
              </a:pPr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4FDB259-82AC-4512-BA74-EDC2A27EC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Shaun Owens\Local Settings\Temporary Internet Files\Content.IE5\BFHNRDSS\MPj040245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876800" cy="487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Content Placeholder 3"/>
          <p:cNvSpPr txBox="1">
            <a:spLocks/>
          </p:cNvSpPr>
          <p:nvPr/>
        </p:nvSpPr>
        <p:spPr bwMode="auto">
          <a:xfrm>
            <a:off x="0" y="2286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5200" b="1">
                <a:latin typeface="Arial" charset="0"/>
              </a:rPr>
              <a:t>Government/Civics Domain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43000" y="22225"/>
            <a:ext cx="6629400" cy="868363"/>
          </a:xfrm>
        </p:spPr>
        <p:txBody>
          <a:bodyPr/>
          <a:lstStyle/>
          <a:p>
            <a:r>
              <a:rPr lang="en-US" altLang="en-US" smtClean="0"/>
              <a:t>Democratic Governments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altLang="en-US" dirty="0" smtClean="0"/>
              <a:t>Democratic governments usually have three branches of government often called the Executive, Legislative, and Judicial.</a:t>
            </a:r>
          </a:p>
          <a:p>
            <a:r>
              <a:rPr lang="en-US" altLang="en-US" dirty="0" smtClean="0"/>
              <a:t>Executive branch carries out and enforces laws</a:t>
            </a:r>
          </a:p>
          <a:p>
            <a:r>
              <a:rPr lang="en-US" altLang="en-US" dirty="0" smtClean="0"/>
              <a:t>Legislative branch makes laws</a:t>
            </a:r>
          </a:p>
          <a:p>
            <a:r>
              <a:rPr lang="en-US" altLang="en-US" dirty="0" smtClean="0"/>
              <a:t>Judicial branch interprets laws</a:t>
            </a:r>
          </a:p>
          <a:p>
            <a:r>
              <a:rPr lang="en-US" altLang="en-US" dirty="0" smtClean="0"/>
              <a:t>The main difference between the two types of democracies is the relationship between the legislative and executive branches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32977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86021" name="Picture 5" descr="C:\Documents and Settings\Shaun Owens\Local Settings\Temporary Internet Files\Content.IE5\4FNN2KHL\MPj04088640000[1]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3000" contras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10245" name="Title 1"/>
          <p:cNvSpPr txBox="1">
            <a:spLocks/>
          </p:cNvSpPr>
          <p:nvPr/>
        </p:nvSpPr>
        <p:spPr bwMode="auto">
          <a:xfrm>
            <a:off x="663575" y="914400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How do citizens participate in different forms of government?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SS6CG1b, SS6CG4b, SS6CG6b.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Explain how governments determine citizen participation: autocratic, oligarchic, and democratic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Fill in your Graphic Organizer throughout the lesson</a:t>
            </a:r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1295400" y="1676400"/>
          <a:ext cx="6350000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5" imgW="8736850" imgH="6697030" progId="Word.Document.8">
                  <p:embed/>
                </p:oleObj>
              </mc:Choice>
              <mc:Fallback>
                <p:oleObj name="Document" r:id="rId5" imgW="8736850" imgH="6697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6350000" cy="4867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ACAC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3"/>
          <p:cNvSpPr txBox="1">
            <a:spLocks/>
          </p:cNvSpPr>
          <p:nvPr/>
        </p:nvSpPr>
        <p:spPr bwMode="auto">
          <a:xfrm>
            <a:off x="838200" y="2062163"/>
            <a:ext cx="4343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5400" b="1"/>
              <a:t>Autocratic</a:t>
            </a:r>
          </a:p>
        </p:txBody>
      </p:sp>
      <p:sp>
        <p:nvSpPr>
          <p:cNvPr id="7171" name="Title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charset="0"/>
              </a:rPr>
              <a:t>How Governments Determine Citizen Participation: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223838" y="4049713"/>
            <a:ext cx="86963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200" b="1">
                <a:latin typeface="Arial" charset="0"/>
              </a:rPr>
              <a:t>One person possesses unlimited power. The citizen has limited, if any, role in government.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200" b="1">
                <a:latin typeface="Arial" charset="0"/>
              </a:rPr>
              <a:t>Rule of ONE</a:t>
            </a: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57288"/>
            <a:ext cx="3135313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9144000" cy="1143000"/>
          </a:xfrm>
        </p:spPr>
        <p:txBody>
          <a:bodyPr/>
          <a:lstStyle/>
          <a:p>
            <a:r>
              <a:rPr lang="en-US" altLang="en-US" sz="3200" b="1" smtClean="0">
                <a:latin typeface="Arial" charset="0"/>
              </a:rPr>
              <a:t>How Governments Determine Citizen Participation:</a:t>
            </a:r>
          </a:p>
        </p:txBody>
      </p:sp>
      <p:sp>
        <p:nvSpPr>
          <p:cNvPr id="8195" name="Content Placeholder 3"/>
          <p:cNvSpPr txBox="1">
            <a:spLocks/>
          </p:cNvSpPr>
          <p:nvPr/>
        </p:nvSpPr>
        <p:spPr bwMode="auto">
          <a:xfrm>
            <a:off x="0" y="12954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5400" b="1">
                <a:latin typeface="Arial" charset="0"/>
              </a:rPr>
              <a:t>Autocratic</a:t>
            </a: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381000" y="2286000"/>
            <a:ext cx="87630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b="1" dirty="0" smtClean="0">
                <a:solidFill>
                  <a:srgbClr val="10253F"/>
                </a:solidFill>
              </a:rPr>
              <a:t>  </a:t>
            </a:r>
            <a:r>
              <a:rPr lang="en-US" altLang="en-US" b="1" dirty="0" smtClean="0"/>
              <a:t>The oldest form of government.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1600" b="1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b="1" dirty="0" smtClean="0"/>
              <a:t>  One of the most common forms of </a:t>
            </a:r>
            <a:br>
              <a:rPr lang="en-US" altLang="en-US" b="1" dirty="0" smtClean="0"/>
            </a:br>
            <a:r>
              <a:rPr lang="en-US" altLang="en-US" b="1" dirty="0" smtClean="0"/>
              <a:t>    government.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1600" b="1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b="1" dirty="0" smtClean="0"/>
              <a:t>  Dictator maintains power through inheritance </a:t>
            </a:r>
            <a:br>
              <a:rPr lang="en-US" altLang="en-US" b="1" dirty="0" smtClean="0"/>
            </a:br>
            <a:r>
              <a:rPr lang="en-US" altLang="en-US" b="1" dirty="0" smtClean="0"/>
              <a:t>    or ruthless use of military and police power.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sz="1600" b="1" dirty="0" smtClean="0">
              <a:latin typeface="Arial" charset="0"/>
            </a:endParaRP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US" altLang="en-US" sz="2800" b="1" dirty="0" smtClean="0">
                <a:latin typeface="Arial" charset="0"/>
              </a:rPr>
              <a:t>Examples: Adolf Hitler, Benito Mussolini, Joseph Stalin, Fidel Castro</a:t>
            </a:r>
            <a:endParaRPr lang="en-US" altLang="en-US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B2B2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3"/>
          <p:cNvSpPr txBox="1">
            <a:spLocks/>
          </p:cNvSpPr>
          <p:nvPr/>
        </p:nvSpPr>
        <p:spPr bwMode="auto">
          <a:xfrm>
            <a:off x="381000" y="2057400"/>
            <a:ext cx="48768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5400" b="1">
                <a:latin typeface="Arial" charset="0"/>
              </a:rPr>
              <a:t>Oligarchy</a:t>
            </a: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charset="0"/>
              </a:rPr>
              <a:t>How Governments Determine Citizen Participation:</a:t>
            </a: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457200" y="3962400"/>
            <a:ext cx="8534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charset="0"/>
              </a:rPr>
              <a:t>Rule of a few. Sometimes a small group exercises control, especially for corrupt and selfish purposes. The citizen has a very limited role.</a:t>
            </a:r>
            <a:endParaRPr lang="en-US" altLang="en-US" sz="4400" b="1"/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1676400"/>
            <a:ext cx="3246437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</a:rPr>
              <a:t>How Governments Determine Citizen Participation</a:t>
            </a:r>
          </a:p>
        </p:txBody>
      </p:sp>
      <p:sp>
        <p:nvSpPr>
          <p:cNvPr id="10243" name="Content Placeholder 3"/>
          <p:cNvSpPr txBox="1">
            <a:spLocks/>
          </p:cNvSpPr>
          <p:nvPr/>
        </p:nvSpPr>
        <p:spPr bwMode="auto">
          <a:xfrm>
            <a:off x="0" y="838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5400" b="1"/>
              <a:t>Oligarchy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1981200"/>
            <a:ext cx="89154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The group gets its power from military  </a:t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</a:b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  power, social power, wealth, religion or a </a:t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</a:b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  combination.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Political opposition is usually suppressed- </a:t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</a:b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  sometimes violently.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6600"/>
                </a:solidFill>
                <a:latin typeface="Calibri"/>
              </a:rPr>
              <a:t>  Examples-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Communist countries such as China.</a:t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</a:b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  South Africa during Apartheid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Leaders in the party and armed forces control </a:t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</a:b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 government.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</a:rPr>
              <a:t>How Governments Determine Citizen Participation</a:t>
            </a:r>
          </a:p>
        </p:txBody>
      </p:sp>
      <p:sp>
        <p:nvSpPr>
          <p:cNvPr id="11267" name="Content Placeholder 3"/>
          <p:cNvSpPr txBox="1">
            <a:spLocks/>
          </p:cNvSpPr>
          <p:nvPr/>
        </p:nvSpPr>
        <p:spPr bwMode="auto">
          <a:xfrm>
            <a:off x="0" y="9906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5400" b="1"/>
              <a:t>Autocracy &amp; Oligarchy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057400"/>
            <a:ext cx="88392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Sometimes claim they rule for the people.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In reality, the people have very little say in both </a:t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</a:b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 types of government.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Calibri"/>
              </a:rPr>
              <a:t>Examples-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May hold elections with only one candidate or control the results in various ways.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Calibri"/>
              </a:rPr>
              <a:t>Examples-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Even when these governments have a legislature or national assembly, they often only approve decisions made by the leaders.</a:t>
            </a: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B2B2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3"/>
          <p:cNvSpPr txBox="1">
            <a:spLocks/>
          </p:cNvSpPr>
          <p:nvPr/>
        </p:nvSpPr>
        <p:spPr bwMode="auto">
          <a:xfrm>
            <a:off x="533400" y="2200275"/>
            <a:ext cx="4343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5400" b="1">
                <a:solidFill>
                  <a:srgbClr val="000000"/>
                </a:solidFill>
                <a:latin typeface="Arial" charset="0"/>
              </a:rPr>
              <a:t>Democracy</a:t>
            </a: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Arial" charset="0"/>
              </a:rPr>
              <a:t>How Governments Determine Citizen Participation:</a:t>
            </a:r>
          </a:p>
        </p:txBody>
      </p:sp>
      <p:sp>
        <p:nvSpPr>
          <p:cNvPr id="12292" name="Title 1"/>
          <p:cNvSpPr txBox="1">
            <a:spLocks/>
          </p:cNvSpPr>
          <p:nvPr/>
        </p:nvSpPr>
        <p:spPr bwMode="auto">
          <a:xfrm>
            <a:off x="381000" y="4572000"/>
            <a:ext cx="8534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Rule of ALL. A country or  nation where the people hold supreme power. Usually, they exercise their power by electing officials to represent them.</a:t>
            </a:r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3114675" cy="2924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5306</TotalTime>
  <Words>563</Words>
  <Application>Microsoft Office PowerPoint</Application>
  <PresentationFormat>On-screen Show (4:3)</PresentationFormat>
  <Paragraphs>64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29_Office Theme</vt:lpstr>
      <vt:lpstr>16_Office Theme</vt:lpstr>
      <vt:lpstr>34_Office Theme</vt:lpstr>
      <vt:lpstr>Document</vt:lpstr>
      <vt:lpstr>PowerPoint Presentation</vt:lpstr>
      <vt:lpstr>PowerPoint Presentation</vt:lpstr>
      <vt:lpstr>Fill in your Graphic Organizer throughout the lesson</vt:lpstr>
      <vt:lpstr>PowerPoint Presentation</vt:lpstr>
      <vt:lpstr>How Governments Determine Citizen Participation:</vt:lpstr>
      <vt:lpstr>PowerPoint Presentation</vt:lpstr>
      <vt:lpstr>How Governments Determine Citizen Participation</vt:lpstr>
      <vt:lpstr>How Governments Determine Citizen Participation</vt:lpstr>
      <vt:lpstr>PowerPoint Presentation</vt:lpstr>
      <vt:lpstr>Democratic Governments</vt:lpstr>
    </vt:vector>
  </TitlesOfParts>
  <Company>Georgia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Government/Civics (ppt)</dc:title>
  <dc:creator>GaDOE</dc:creator>
  <cp:lastModifiedBy>Windows User</cp:lastModifiedBy>
  <cp:revision>138</cp:revision>
  <dcterms:created xsi:type="dcterms:W3CDTF">2008-10-31T03:56:11Z</dcterms:created>
  <dcterms:modified xsi:type="dcterms:W3CDTF">2016-08-20T19:20:44Z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vel_Child">
    <vt:lpwstr/>
  </property>
  <property fmtid="{D5CDD505-2E9C-101B-9397-08002B2CF9AE}" pid="3" name="SortOrder">
    <vt:lpwstr>16.0000000000000</vt:lpwstr>
  </property>
  <property fmtid="{D5CDD505-2E9C-101B-9397-08002B2CF9AE}" pid="4" name="Complimentary Subject1">
    <vt:lpwstr/>
  </property>
  <property fmtid="{D5CDD505-2E9C-101B-9397-08002B2CF9AE}" pid="5" name="Exclude From Search">
    <vt:lpwstr>0</vt:lpwstr>
  </property>
  <property fmtid="{D5CDD505-2E9C-101B-9397-08002B2CF9AE}" pid="6" name="Text Placeholder">
    <vt:lpwstr>0</vt:lpwstr>
  </property>
  <property fmtid="{D5CDD505-2E9C-101B-9397-08002B2CF9AE}" pid="7" name="Complimentary Subject2">
    <vt:lpwstr/>
  </property>
  <property fmtid="{D5CDD505-2E9C-101B-9397-08002B2CF9AE}" pid="8" name="GPS_Grade">
    <vt:lpwstr>;#6;#</vt:lpwstr>
  </property>
  <property fmtid="{D5CDD505-2E9C-101B-9397-08002B2CF9AE}" pid="9" name="Subject_Parent">
    <vt:lpwstr>Social Studies</vt:lpwstr>
  </property>
  <property fmtid="{D5CDD505-2E9C-101B-9397-08002B2CF9AE}" pid="10" name="Course_Child">
    <vt:lpwstr/>
  </property>
  <property fmtid="{D5CDD505-2E9C-101B-9397-08002B2CF9AE}" pid="11" name="ContentType">
    <vt:lpwstr>GSO Framework Document</vt:lpwstr>
  </property>
  <property fmtid="{D5CDD505-2E9C-101B-9397-08002B2CF9AE}" pid="12" name="TabIndent">
    <vt:lpwstr>2.00000000000000</vt:lpwstr>
  </property>
  <property fmtid="{D5CDD505-2E9C-101B-9397-08002B2CF9AE}" pid="13" name="Subject">
    <vt:lpwstr/>
  </property>
  <property fmtid="{D5CDD505-2E9C-101B-9397-08002B2CF9AE}" pid="14" name="Keywords">
    <vt:lpwstr/>
  </property>
  <property fmtid="{D5CDD505-2E9C-101B-9397-08002B2CF9AE}" pid="15" name="_Author">
    <vt:lpwstr>GaDOE</vt:lpwstr>
  </property>
  <property fmtid="{D5CDD505-2E9C-101B-9397-08002B2CF9AE}" pid="16" name="_Category">
    <vt:lpwstr/>
  </property>
  <property fmtid="{D5CDD505-2E9C-101B-9397-08002B2CF9AE}" pid="17" name="Slides">
    <vt:lpwstr>53</vt:lpwstr>
  </property>
  <property fmtid="{D5CDD505-2E9C-101B-9397-08002B2CF9AE}" pid="18" name="Categories">
    <vt:lpwstr/>
  </property>
  <property fmtid="{D5CDD505-2E9C-101B-9397-08002B2CF9AE}" pid="19" name="Approval Level">
    <vt:lpwstr/>
  </property>
  <property fmtid="{D5CDD505-2E9C-101B-9397-08002B2CF9AE}" pid="20" name="_Comments">
    <vt:lpwstr/>
  </property>
  <property fmtid="{D5CDD505-2E9C-101B-9397-08002B2CF9AE}" pid="21" name="Assigned To">
    <vt:lpwstr/>
  </property>
</Properties>
</file>