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87" r:id="rId2"/>
    <p:sldId id="314" r:id="rId3"/>
    <p:sldId id="317" r:id="rId4"/>
    <p:sldId id="316" r:id="rId5"/>
    <p:sldId id="301" r:id="rId6"/>
    <p:sldId id="318" r:id="rId7"/>
    <p:sldId id="319" r:id="rId8"/>
    <p:sldId id="320" r:id="rId9"/>
    <p:sldId id="321" r:id="rId10"/>
    <p:sldId id="322" r:id="rId11"/>
    <p:sldId id="323" r:id="rId12"/>
    <p:sldId id="324" r:id="rId13"/>
    <p:sldId id="325" r:id="rId14"/>
    <p:sldId id="326" r:id="rId15"/>
    <p:sldId id="327" r:id="rId16"/>
    <p:sldId id="328" r:id="rId17"/>
    <p:sldId id="329"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3508B92A-86C7-491A-9BD1-921A988AB849}" type="datetimeFigureOut">
              <a:rPr lang="en-US"/>
              <a:pPr>
                <a:defRPr/>
              </a:pPr>
              <a:t>9/4/2016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F72D1EC5-65F5-4160-80D3-14A1F86DF42F}" type="slidenum">
              <a:rPr lang="en-US"/>
              <a:pPr>
                <a:defRPr/>
              </a:pPr>
              <a:t>‹#›</a:t>
            </a:fld>
            <a:endParaRPr lang="en-US"/>
          </a:p>
        </p:txBody>
      </p:sp>
    </p:spTree>
    <p:extLst>
      <p:ext uri="{BB962C8B-B14F-4D97-AF65-F5344CB8AC3E}">
        <p14:creationId xmlns:p14="http://schemas.microsoft.com/office/powerpoint/2010/main" val="33469382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CF4DBBCE-9AA9-466F-B93D-140663B2F929}" type="datetimeFigureOut">
              <a:rPr lang="en-US"/>
              <a:pPr>
                <a:defRPr/>
              </a:pPr>
              <a:t>9/4/2016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824226DA-50C2-49D8-BD04-30E5B212C412}" type="slidenum">
              <a:rPr lang="en-US"/>
              <a:pPr>
                <a:defRPr/>
              </a:pPr>
              <a:t>‹#›</a:t>
            </a:fld>
            <a:endParaRPr lang="en-US"/>
          </a:p>
        </p:txBody>
      </p:sp>
    </p:spTree>
    <p:extLst>
      <p:ext uri="{BB962C8B-B14F-4D97-AF65-F5344CB8AC3E}">
        <p14:creationId xmlns:p14="http://schemas.microsoft.com/office/powerpoint/2010/main" val="1677273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a:t>
            </a:r>
            <a:r>
              <a:rPr lang="en-US" baseline="0" dirty="0" smtClean="0"/>
              <a:t> Approach(s): The teacher should introduce the essential question and the standard that aligns to the essential question.</a:t>
            </a:r>
            <a:endParaRPr lang="en-US" dirty="0"/>
          </a:p>
        </p:txBody>
      </p:sp>
      <p:sp>
        <p:nvSpPr>
          <p:cNvPr id="4" name="Slide Number Placeholder 3"/>
          <p:cNvSpPr>
            <a:spLocks noGrp="1"/>
          </p:cNvSpPr>
          <p:nvPr>
            <p:ph type="sldNum" sz="quarter" idx="10"/>
          </p:nvPr>
        </p:nvSpPr>
        <p:spPr/>
        <p:txBody>
          <a:bodyPr/>
          <a:lstStyle/>
          <a:p>
            <a:pPr>
              <a:defRPr/>
            </a:pPr>
            <a:fld id="{824226DA-50C2-49D8-BD04-30E5B212C412}" type="slidenum">
              <a:rPr lang="en-US" smtClean="0"/>
              <a:pPr>
                <a:defRPr/>
              </a:pPr>
              <a:t>1</a:t>
            </a:fld>
            <a:endParaRPr lang="en-US"/>
          </a:p>
        </p:txBody>
      </p:sp>
    </p:spTree>
    <p:extLst>
      <p:ext uri="{BB962C8B-B14F-4D97-AF65-F5344CB8AC3E}">
        <p14:creationId xmlns:p14="http://schemas.microsoft.com/office/powerpoint/2010/main" val="2522329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a:t>
            </a:r>
            <a:r>
              <a:rPr lang="en-US" baseline="0" dirty="0" smtClean="0"/>
              <a:t> Approach(s): The teacher should present the information on the slide while the students record the important information on their graphic organizer.</a:t>
            </a:r>
            <a:endParaRPr lang="en-US" dirty="0"/>
          </a:p>
        </p:txBody>
      </p:sp>
      <p:sp>
        <p:nvSpPr>
          <p:cNvPr id="4" name="Slide Number Placeholder 3"/>
          <p:cNvSpPr>
            <a:spLocks noGrp="1"/>
          </p:cNvSpPr>
          <p:nvPr>
            <p:ph type="sldNum" sz="quarter" idx="10"/>
          </p:nvPr>
        </p:nvSpPr>
        <p:spPr/>
        <p:txBody>
          <a:bodyPr/>
          <a:lstStyle/>
          <a:p>
            <a:pPr>
              <a:defRPr/>
            </a:pPr>
            <a:fld id="{011DFC47-C4B7-4C8A-A1C8-A26F22646BEA}"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1548308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Instructional Approach(s): The teacher should present the information on the slide</a:t>
            </a:r>
            <a:r>
              <a:rPr lang="en-US" altLang="en-US" baseline="0" dirty="0" smtClean="0"/>
              <a:t> while the students record the important information on their </a:t>
            </a:r>
            <a:r>
              <a:rPr lang="en-US" altLang="en-US" baseline="0" smtClean="0"/>
              <a:t>graphic organizer.</a:t>
            </a:r>
            <a:endParaRPr lang="en-US"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6A0F93B1-8354-420D-AE1C-BDAC86FC88A3}" type="slidenum">
              <a:rPr lang="en-US" altLang="en-US" smtClean="0"/>
              <a:pPr eaLnBrk="1" hangingPunct="1"/>
              <a:t>11</a:t>
            </a:fld>
            <a:endParaRPr lang="en-US" altLang="en-US" smtClean="0"/>
          </a:p>
        </p:txBody>
      </p:sp>
    </p:spTree>
    <p:extLst>
      <p:ext uri="{BB962C8B-B14F-4D97-AF65-F5344CB8AC3E}">
        <p14:creationId xmlns:p14="http://schemas.microsoft.com/office/powerpoint/2010/main" val="2624604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present the information on the slide.</a:t>
            </a:r>
          </a:p>
        </p:txBody>
      </p:sp>
      <p:sp>
        <p:nvSpPr>
          <p:cNvPr id="4" name="Slide Number Placeholder 3"/>
          <p:cNvSpPr>
            <a:spLocks noGrp="1"/>
          </p:cNvSpPr>
          <p:nvPr>
            <p:ph type="sldNum" sz="quarter" idx="10"/>
          </p:nvPr>
        </p:nvSpPr>
        <p:spPr/>
        <p:txBody>
          <a:bodyPr/>
          <a:lstStyle/>
          <a:p>
            <a:pPr>
              <a:defRPr/>
            </a:pPr>
            <a:fld id="{5AB261A8-0F00-4F37-A8A7-184CFBD80707}" type="slidenum">
              <a:rPr lang="en-US" smtClean="0"/>
              <a:pPr>
                <a:defRPr/>
              </a:pPr>
              <a:t>12</a:t>
            </a:fld>
            <a:endParaRPr lang="en-US"/>
          </a:p>
        </p:txBody>
      </p:sp>
    </p:spTree>
    <p:extLst>
      <p:ext uri="{BB962C8B-B14F-4D97-AF65-F5344CB8AC3E}">
        <p14:creationId xmlns:p14="http://schemas.microsoft.com/office/powerpoint/2010/main" val="1353224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present the information on the slide while the students summarize the important information on their graphic organizer.</a:t>
            </a:r>
            <a:endParaRPr lang="en-US" dirty="0"/>
          </a:p>
        </p:txBody>
      </p:sp>
      <p:sp>
        <p:nvSpPr>
          <p:cNvPr id="4" name="Slide Number Placeholder 3"/>
          <p:cNvSpPr>
            <a:spLocks noGrp="1"/>
          </p:cNvSpPr>
          <p:nvPr>
            <p:ph type="sldNum" sz="quarter" idx="10"/>
          </p:nvPr>
        </p:nvSpPr>
        <p:spPr/>
        <p:txBody>
          <a:bodyPr/>
          <a:lstStyle/>
          <a:p>
            <a:pPr>
              <a:defRPr/>
            </a:pPr>
            <a:fld id="{5AB261A8-0F00-4F37-A8A7-184CFBD80707}" type="slidenum">
              <a:rPr lang="en-US" smtClean="0"/>
              <a:pPr>
                <a:defRPr/>
              </a:pPr>
              <a:t>13</a:t>
            </a:fld>
            <a:endParaRPr lang="en-US"/>
          </a:p>
        </p:txBody>
      </p:sp>
    </p:spTree>
    <p:extLst>
      <p:ext uri="{BB962C8B-B14F-4D97-AF65-F5344CB8AC3E}">
        <p14:creationId xmlns:p14="http://schemas.microsoft.com/office/powerpoint/2010/main" val="4271909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can use the Boston Tea Party as an example of the use of tariffs.</a:t>
            </a:r>
          </a:p>
        </p:txBody>
      </p:sp>
      <p:sp>
        <p:nvSpPr>
          <p:cNvPr id="4" name="Slide Number Placeholder 3"/>
          <p:cNvSpPr>
            <a:spLocks noGrp="1"/>
          </p:cNvSpPr>
          <p:nvPr>
            <p:ph type="sldNum" sz="quarter" idx="10"/>
          </p:nvPr>
        </p:nvSpPr>
        <p:spPr/>
        <p:txBody>
          <a:bodyPr/>
          <a:lstStyle/>
          <a:p>
            <a:pPr>
              <a:defRPr/>
            </a:pPr>
            <a:fld id="{5AB261A8-0F00-4F37-A8A7-184CFBD80707}" type="slidenum">
              <a:rPr lang="en-US" smtClean="0"/>
              <a:pPr>
                <a:defRPr/>
              </a:pPr>
              <a:t>14</a:t>
            </a:fld>
            <a:endParaRPr lang="en-US"/>
          </a:p>
        </p:txBody>
      </p:sp>
    </p:spTree>
    <p:extLst>
      <p:ext uri="{BB962C8B-B14F-4D97-AF65-F5344CB8AC3E}">
        <p14:creationId xmlns:p14="http://schemas.microsoft.com/office/powerpoint/2010/main" val="3511502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5AB261A8-0F00-4F37-A8A7-184CFBD80707}" type="slidenum">
              <a:rPr lang="en-US" smtClean="0"/>
              <a:pPr>
                <a:defRPr/>
              </a:pPr>
              <a:t>15</a:t>
            </a:fld>
            <a:endParaRPr lang="en-US"/>
          </a:p>
        </p:txBody>
      </p:sp>
    </p:spTree>
    <p:extLst>
      <p:ext uri="{BB962C8B-B14F-4D97-AF65-F5344CB8AC3E}">
        <p14:creationId xmlns:p14="http://schemas.microsoft.com/office/powerpoint/2010/main" val="357111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5AB261A8-0F00-4F37-A8A7-184CFBD80707}" type="slidenum">
              <a:rPr lang="en-US" smtClean="0"/>
              <a:pPr>
                <a:defRPr/>
              </a:pPr>
              <a:t>16</a:t>
            </a:fld>
            <a:endParaRPr lang="en-US"/>
          </a:p>
        </p:txBody>
      </p:sp>
    </p:spTree>
    <p:extLst>
      <p:ext uri="{BB962C8B-B14F-4D97-AF65-F5344CB8AC3E}">
        <p14:creationId xmlns:p14="http://schemas.microsoft.com/office/powerpoint/2010/main" val="4082850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5AB261A8-0F00-4F37-A8A7-184CFBD80707}" type="slidenum">
              <a:rPr lang="en-US" smtClean="0"/>
              <a:pPr>
                <a:defRPr/>
              </a:pPr>
              <a:t>17</a:t>
            </a:fld>
            <a:endParaRPr lang="en-US"/>
          </a:p>
        </p:txBody>
      </p:sp>
    </p:spTree>
    <p:extLst>
      <p:ext uri="{BB962C8B-B14F-4D97-AF65-F5344CB8AC3E}">
        <p14:creationId xmlns:p14="http://schemas.microsoft.com/office/powerpoint/2010/main" val="1740604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give each student a copy of the Factors</a:t>
            </a:r>
            <a:r>
              <a:rPr lang="en-US" baseline="0" dirty="0" smtClean="0"/>
              <a:t> of Voluntary Trade Graphic Organizer</a:t>
            </a:r>
            <a:r>
              <a:rPr lang="en-US" dirty="0" smtClean="0"/>
              <a:t>  [linked on the resource page] to record important information during the lesson.</a:t>
            </a:r>
            <a:endParaRPr lang="en-US" dirty="0"/>
          </a:p>
        </p:txBody>
      </p:sp>
      <p:sp>
        <p:nvSpPr>
          <p:cNvPr id="4" name="Slide Number Placeholder 3"/>
          <p:cNvSpPr>
            <a:spLocks noGrp="1"/>
          </p:cNvSpPr>
          <p:nvPr>
            <p:ph type="sldNum" sz="quarter" idx="10"/>
          </p:nvPr>
        </p:nvSpPr>
        <p:spPr/>
        <p:txBody>
          <a:bodyPr/>
          <a:lstStyle/>
          <a:p>
            <a:pPr>
              <a:defRPr/>
            </a:pPr>
            <a:fld id="{824226DA-50C2-49D8-BD04-30E5B212C412}" type="slidenum">
              <a:rPr lang="en-US" smtClean="0"/>
              <a:pPr>
                <a:defRPr/>
              </a:pPr>
              <a:t>2</a:t>
            </a:fld>
            <a:endParaRPr lang="en-US"/>
          </a:p>
        </p:txBody>
      </p:sp>
    </p:spTree>
    <p:extLst>
      <p:ext uri="{BB962C8B-B14F-4D97-AF65-F5344CB8AC3E}">
        <p14:creationId xmlns:p14="http://schemas.microsoft.com/office/powerpoint/2010/main" val="1806828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824226DA-50C2-49D8-BD04-30E5B212C412}" type="slidenum">
              <a:rPr lang="en-US" smtClean="0"/>
              <a:pPr>
                <a:defRPr/>
              </a:pPr>
              <a:t>3</a:t>
            </a:fld>
            <a:endParaRPr lang="en-US"/>
          </a:p>
        </p:txBody>
      </p:sp>
    </p:spTree>
    <p:extLst>
      <p:ext uri="{BB962C8B-B14F-4D97-AF65-F5344CB8AC3E}">
        <p14:creationId xmlns:p14="http://schemas.microsoft.com/office/powerpoint/2010/main" val="10880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Have students turn to a partner and discuss the question on the slide. Partners can be determined by the students or the teacher can provide more specific directions such as turn to the person directly in front/behind you or to the right/left of you, etc. It may be necessary to have a group of three if you have an uneven number of students. Do not allow more than 30 seconds to 1 minute of discussion time. The teacher should be walking around listening and redirecting discussions as needed. The teacher should</a:t>
            </a:r>
            <a:r>
              <a:rPr lang="en-US" baseline="0" dirty="0" smtClean="0"/>
              <a:t> ask a few students to name a good or a service. When ready, click the mouse and only the “Goods” will appear as well as the title “Goods”. When you click the mouse again the “Goods” will disappear and the “Services” will appear.</a:t>
            </a:r>
            <a:endParaRPr lang="en-US" dirty="0"/>
          </a:p>
        </p:txBody>
      </p:sp>
      <p:sp>
        <p:nvSpPr>
          <p:cNvPr id="4" name="Slide Number Placeholder 3"/>
          <p:cNvSpPr>
            <a:spLocks noGrp="1"/>
          </p:cNvSpPr>
          <p:nvPr>
            <p:ph type="sldNum" sz="quarter" idx="10"/>
          </p:nvPr>
        </p:nvSpPr>
        <p:spPr/>
        <p:txBody>
          <a:bodyPr/>
          <a:lstStyle/>
          <a:p>
            <a:pPr>
              <a:defRPr/>
            </a:pPr>
            <a:fld id="{824226DA-50C2-49D8-BD04-30E5B212C412}" type="slidenum">
              <a:rPr lang="en-US" smtClean="0"/>
              <a:pPr>
                <a:defRPr/>
              </a:pPr>
              <a:t>4</a:t>
            </a:fld>
            <a:endParaRPr lang="en-US"/>
          </a:p>
        </p:txBody>
      </p:sp>
    </p:spTree>
    <p:extLst>
      <p:ext uri="{BB962C8B-B14F-4D97-AF65-F5344CB8AC3E}">
        <p14:creationId xmlns:p14="http://schemas.microsoft.com/office/powerpoint/2010/main" val="2177216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present the information on the slide while the students summarize the important information on their graphic organizer.</a:t>
            </a:r>
          </a:p>
        </p:txBody>
      </p:sp>
      <p:sp>
        <p:nvSpPr>
          <p:cNvPr id="4" name="Slide Number Placeholder 3"/>
          <p:cNvSpPr>
            <a:spLocks noGrp="1"/>
          </p:cNvSpPr>
          <p:nvPr>
            <p:ph type="sldNum" sz="quarter" idx="10"/>
          </p:nvPr>
        </p:nvSpPr>
        <p:spPr/>
        <p:txBody>
          <a:bodyPr/>
          <a:lstStyle/>
          <a:p>
            <a:pPr>
              <a:defRPr/>
            </a:pPr>
            <a:fld id="{824226DA-50C2-49D8-BD04-30E5B212C412}" type="slidenum">
              <a:rPr lang="en-US" smtClean="0"/>
              <a:pPr>
                <a:defRPr/>
              </a:pPr>
              <a:t>5</a:t>
            </a:fld>
            <a:endParaRPr lang="en-US"/>
          </a:p>
        </p:txBody>
      </p:sp>
    </p:spTree>
    <p:extLst>
      <p:ext uri="{BB962C8B-B14F-4D97-AF65-F5344CB8AC3E}">
        <p14:creationId xmlns:p14="http://schemas.microsoft.com/office/powerpoint/2010/main" val="485800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present the information on the slide</a:t>
            </a:r>
          </a:p>
        </p:txBody>
      </p:sp>
      <p:sp>
        <p:nvSpPr>
          <p:cNvPr id="4" name="Slide Number Placeholder 3"/>
          <p:cNvSpPr>
            <a:spLocks noGrp="1"/>
          </p:cNvSpPr>
          <p:nvPr>
            <p:ph type="sldNum" sz="quarter" idx="10"/>
          </p:nvPr>
        </p:nvSpPr>
        <p:spPr/>
        <p:txBody>
          <a:bodyPr/>
          <a:lstStyle/>
          <a:p>
            <a:pPr>
              <a:defRPr/>
            </a:pPr>
            <a:fld id="{3F34F104-99FD-4739-8499-099F1626C47F}" type="slidenum">
              <a:rPr lang="en-US" smtClean="0"/>
              <a:pPr>
                <a:defRPr/>
              </a:pPr>
              <a:t>6</a:t>
            </a:fld>
            <a:endParaRPr lang="en-US"/>
          </a:p>
        </p:txBody>
      </p:sp>
    </p:spTree>
    <p:extLst>
      <p:ext uri="{BB962C8B-B14F-4D97-AF65-F5344CB8AC3E}">
        <p14:creationId xmlns:p14="http://schemas.microsoft.com/office/powerpoint/2010/main" val="2338677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Instructional Approach(s): Teachers – this is not the time to teach students the actual names of different resources. Just brainstorm resources in general. Some examples students might mention: natural resources (more in-depth discussion of this in the next essential question), land, people, water, physical things, geographical features, etc. Discuss what resources they would need to survive and then what would they do if they did not have those resources. Do not spend more than 3-5 minutes discussing natural resources.</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0F38BD13-22F7-4A5F-A657-B19148A15C26}" type="slidenum">
              <a:rPr lang="en-US" altLang="en-US" smtClean="0"/>
              <a:pPr eaLnBrk="1" hangingPunct="1"/>
              <a:t>7</a:t>
            </a:fld>
            <a:endParaRPr lang="en-US" altLang="en-US" smtClean="0"/>
          </a:p>
        </p:txBody>
      </p:sp>
    </p:spTree>
    <p:extLst>
      <p:ext uri="{BB962C8B-B14F-4D97-AF65-F5344CB8AC3E}">
        <p14:creationId xmlns:p14="http://schemas.microsoft.com/office/powerpoint/2010/main" val="2557515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present the information on the slide</a:t>
            </a:r>
          </a:p>
        </p:txBody>
      </p:sp>
      <p:sp>
        <p:nvSpPr>
          <p:cNvPr id="4" name="Slide Number Placeholder 3"/>
          <p:cNvSpPr>
            <a:spLocks noGrp="1"/>
          </p:cNvSpPr>
          <p:nvPr>
            <p:ph type="sldNum" sz="quarter" idx="10"/>
          </p:nvPr>
        </p:nvSpPr>
        <p:spPr/>
        <p:txBody>
          <a:bodyPr/>
          <a:lstStyle/>
          <a:p>
            <a:pPr>
              <a:defRPr/>
            </a:pPr>
            <a:fld id="{3F34F104-99FD-4739-8499-099F1626C47F}" type="slidenum">
              <a:rPr lang="en-US" smtClean="0"/>
              <a:pPr>
                <a:defRPr/>
              </a:pPr>
              <a:t>8</a:t>
            </a:fld>
            <a:endParaRPr lang="en-US"/>
          </a:p>
        </p:txBody>
      </p:sp>
    </p:spTree>
    <p:extLst>
      <p:ext uri="{BB962C8B-B14F-4D97-AF65-F5344CB8AC3E}">
        <p14:creationId xmlns:p14="http://schemas.microsoft.com/office/powerpoint/2010/main" val="2388695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present the information on the slide</a:t>
            </a:r>
          </a:p>
        </p:txBody>
      </p:sp>
      <p:sp>
        <p:nvSpPr>
          <p:cNvPr id="4" name="Slide Number Placeholder 3"/>
          <p:cNvSpPr>
            <a:spLocks noGrp="1"/>
          </p:cNvSpPr>
          <p:nvPr>
            <p:ph type="sldNum" sz="quarter" idx="10"/>
          </p:nvPr>
        </p:nvSpPr>
        <p:spPr/>
        <p:txBody>
          <a:bodyPr/>
          <a:lstStyle/>
          <a:p>
            <a:pPr>
              <a:defRPr/>
            </a:pPr>
            <a:fld id="{3F34F104-99FD-4739-8499-099F1626C47F}" type="slidenum">
              <a:rPr lang="en-US" smtClean="0"/>
              <a:pPr>
                <a:defRPr/>
              </a:pPr>
              <a:t>9</a:t>
            </a:fld>
            <a:endParaRPr lang="en-US"/>
          </a:p>
        </p:txBody>
      </p:sp>
    </p:spTree>
    <p:extLst>
      <p:ext uri="{BB962C8B-B14F-4D97-AF65-F5344CB8AC3E}">
        <p14:creationId xmlns:p14="http://schemas.microsoft.com/office/powerpoint/2010/main" val="211673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gd name="T0" fmla="*/ 2813 w 2780"/>
                <a:gd name="T1" fmla="*/ 18 h 953"/>
                <a:gd name="T2" fmla="*/ 2723 w 2780"/>
                <a:gd name="T3" fmla="*/ 24 h 953"/>
                <a:gd name="T4" fmla="*/ 2656 w 2780"/>
                <a:gd name="T5" fmla="*/ 102 h 953"/>
                <a:gd name="T6" fmla="*/ 2551 w 2780"/>
                <a:gd name="T7" fmla="*/ 156 h 953"/>
                <a:gd name="T8" fmla="*/ 2545 w 2780"/>
                <a:gd name="T9" fmla="*/ 222 h 953"/>
                <a:gd name="T10" fmla="*/ 2527 w 2780"/>
                <a:gd name="T11" fmla="*/ 246 h 953"/>
                <a:gd name="T12" fmla="*/ 2509 w 2780"/>
                <a:gd name="T13" fmla="*/ 252 h 953"/>
                <a:gd name="T14" fmla="*/ 2437 w 2780"/>
                <a:gd name="T15" fmla="*/ 210 h 953"/>
                <a:gd name="T16" fmla="*/ 2295 w 2780"/>
                <a:gd name="T17" fmla="*/ 192 h 953"/>
                <a:gd name="T18" fmla="*/ 2271 w 2780"/>
                <a:gd name="T19" fmla="*/ 186 h 953"/>
                <a:gd name="T20" fmla="*/ 2253 w 2780"/>
                <a:gd name="T21" fmla="*/ 192 h 953"/>
                <a:gd name="T22" fmla="*/ 2181 w 2780"/>
                <a:gd name="T23" fmla="*/ 228 h 953"/>
                <a:gd name="T24" fmla="*/ 2145 w 2780"/>
                <a:gd name="T25" fmla="*/ 240 h 953"/>
                <a:gd name="T26" fmla="*/ 2121 w 2780"/>
                <a:gd name="T27" fmla="*/ 246 h 953"/>
                <a:gd name="T28" fmla="*/ 2109 w 2780"/>
                <a:gd name="T29" fmla="*/ 258 h 953"/>
                <a:gd name="T30" fmla="*/ 2109 w 2780"/>
                <a:gd name="T31" fmla="*/ 276 h 953"/>
                <a:gd name="T32" fmla="*/ 2086 w 2780"/>
                <a:gd name="T33" fmla="*/ 300 h 953"/>
                <a:gd name="T34" fmla="*/ 2068 w 2780"/>
                <a:gd name="T35" fmla="*/ 312 h 953"/>
                <a:gd name="T36" fmla="*/ 2056 w 2780"/>
                <a:gd name="T37" fmla="*/ 324 h 953"/>
                <a:gd name="T38" fmla="*/ 2044 w 2780"/>
                <a:gd name="T39" fmla="*/ 336 h 953"/>
                <a:gd name="T40" fmla="*/ 2009 w 2780"/>
                <a:gd name="T41" fmla="*/ 342 h 953"/>
                <a:gd name="T42" fmla="*/ 1943 w 2780"/>
                <a:gd name="T43" fmla="*/ 336 h 953"/>
                <a:gd name="T44" fmla="*/ 1907 w 2780"/>
                <a:gd name="T45" fmla="*/ 330 h 953"/>
                <a:gd name="T46" fmla="*/ 1895 w 2780"/>
                <a:gd name="T47" fmla="*/ 342 h 953"/>
                <a:gd name="T48" fmla="*/ 1883 w 2780"/>
                <a:gd name="T49" fmla="*/ 354 h 953"/>
                <a:gd name="T50" fmla="*/ 1853 w 2780"/>
                <a:gd name="T51" fmla="*/ 360 h 953"/>
                <a:gd name="T52" fmla="*/ 1794 w 2780"/>
                <a:gd name="T53" fmla="*/ 342 h 953"/>
                <a:gd name="T54" fmla="*/ 1770 w 2780"/>
                <a:gd name="T55" fmla="*/ 342 h 953"/>
                <a:gd name="T56" fmla="*/ 1746 w 2780"/>
                <a:gd name="T57" fmla="*/ 354 h 953"/>
                <a:gd name="T58" fmla="*/ 1681 w 2780"/>
                <a:gd name="T59" fmla="*/ 425 h 953"/>
                <a:gd name="T60" fmla="*/ 1639 w 2780"/>
                <a:gd name="T61" fmla="*/ 569 h 953"/>
                <a:gd name="T62" fmla="*/ 1639 w 2780"/>
                <a:gd name="T63" fmla="*/ 593 h 953"/>
                <a:gd name="T64" fmla="*/ 1645 w 2780"/>
                <a:gd name="T65" fmla="*/ 641 h 953"/>
                <a:gd name="T66" fmla="*/ 1663 w 2780"/>
                <a:gd name="T67" fmla="*/ 659 h 953"/>
                <a:gd name="T68" fmla="*/ 1657 w 2780"/>
                <a:gd name="T69" fmla="*/ 671 h 953"/>
                <a:gd name="T70" fmla="*/ 1645 w 2780"/>
                <a:gd name="T71" fmla="*/ 683 h 953"/>
                <a:gd name="T72" fmla="*/ 1567 w 2780"/>
                <a:gd name="T73" fmla="*/ 689 h 953"/>
                <a:gd name="T74" fmla="*/ 1490 w 2780"/>
                <a:gd name="T75" fmla="*/ 629 h 953"/>
                <a:gd name="T76" fmla="*/ 1353 w 2780"/>
                <a:gd name="T77" fmla="*/ 587 h 953"/>
                <a:gd name="T78" fmla="*/ 1204 w 2780"/>
                <a:gd name="T79" fmla="*/ 671 h 953"/>
                <a:gd name="T80" fmla="*/ 1031 w 2780"/>
                <a:gd name="T81" fmla="*/ 731 h 953"/>
                <a:gd name="T82" fmla="*/ 828 w 2780"/>
                <a:gd name="T83" fmla="*/ 743 h 953"/>
                <a:gd name="T84" fmla="*/ 638 w 2780"/>
                <a:gd name="T85" fmla="*/ 701 h 953"/>
                <a:gd name="T86" fmla="*/ 578 w 2780"/>
                <a:gd name="T87" fmla="*/ 695 h 953"/>
                <a:gd name="T88" fmla="*/ 566 w 2780"/>
                <a:gd name="T89" fmla="*/ 701 h 953"/>
                <a:gd name="T90" fmla="*/ 530 w 2780"/>
                <a:gd name="T91" fmla="*/ 731 h 953"/>
                <a:gd name="T92" fmla="*/ 441 w 2780"/>
                <a:gd name="T93" fmla="*/ 809 h 953"/>
                <a:gd name="T94" fmla="*/ 411 w 2780"/>
                <a:gd name="T95" fmla="*/ 821 h 953"/>
                <a:gd name="T96" fmla="*/ 387 w 2780"/>
                <a:gd name="T97" fmla="*/ 821 h 953"/>
                <a:gd name="T98" fmla="*/ 340 w 2780"/>
                <a:gd name="T99" fmla="*/ 827 h 953"/>
                <a:gd name="T100" fmla="*/ 214 w 2780"/>
                <a:gd name="T101" fmla="*/ 851 h 953"/>
                <a:gd name="T102" fmla="*/ 178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25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6"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7"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8"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9"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0"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1"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2"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3"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4"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5"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6"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7"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8"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19"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grpSp>
      <p:sp>
        <p:nvSpPr>
          <p:cNvPr id="5138" name="Rectangle 18"/>
          <p:cNvSpPr>
            <a:spLocks noGrp="1" noChangeArrowheads="1"/>
          </p:cNvSpPr>
          <p:nvPr>
            <p:ph type="ctrTitle" sz="quarter"/>
          </p:nvPr>
        </p:nvSpPr>
        <p:spPr>
          <a:xfrm>
            <a:off x="685800" y="1600200"/>
            <a:ext cx="7772400" cy="1828800"/>
          </a:xfrm>
        </p:spPr>
        <p:txBody>
          <a:bodyPr anchor="b"/>
          <a:lstStyle>
            <a:lvl1pPr>
              <a:defRPr sz="5700"/>
            </a:lvl1pPr>
          </a:lstStyle>
          <a:p>
            <a:pPr lvl="0"/>
            <a:r>
              <a:rPr lang="en-US" noProof="0" smtClean="0"/>
              <a:t>Click to edit Master title style</a:t>
            </a:r>
          </a:p>
        </p:txBody>
      </p:sp>
      <p:sp>
        <p:nvSpPr>
          <p:cNvPr id="5139"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endParaRPr lang="en-US"/>
          </a:p>
        </p:txBody>
      </p:sp>
      <p:sp>
        <p:nvSpPr>
          <p:cNvPr id="21" name="Rectangle 21"/>
          <p:cNvSpPr>
            <a:spLocks noGrp="1" noChangeArrowheads="1"/>
          </p:cNvSpPr>
          <p:nvPr>
            <p:ph type="ftr" sz="quarter" idx="11"/>
          </p:nvPr>
        </p:nvSpPr>
        <p:spPr/>
        <p:txBody>
          <a:bodyPr/>
          <a:lstStyle>
            <a:lvl1pPr>
              <a:defRPr/>
            </a:lvl1pPr>
          </a:lstStyle>
          <a:p>
            <a:pPr>
              <a:defRPr/>
            </a:pPr>
            <a:endParaRPr lang="en-US"/>
          </a:p>
        </p:txBody>
      </p:sp>
      <p:sp>
        <p:nvSpPr>
          <p:cNvPr id="22" name="Rectangle 22"/>
          <p:cNvSpPr>
            <a:spLocks noGrp="1" noChangeArrowheads="1"/>
          </p:cNvSpPr>
          <p:nvPr>
            <p:ph type="sldNum" sz="quarter" idx="12"/>
          </p:nvPr>
        </p:nvSpPr>
        <p:spPr/>
        <p:txBody>
          <a:bodyPr/>
          <a:lstStyle>
            <a:lvl1pPr>
              <a:defRPr/>
            </a:lvl1pPr>
          </a:lstStyle>
          <a:p>
            <a:pPr>
              <a:defRPr/>
            </a:pPr>
            <a:fld id="{B8BDEEC9-0343-45E4-8FD3-A5CEE4364CF2}" type="slidenum">
              <a:rPr lang="en-US"/>
              <a:pPr>
                <a:defRPr/>
              </a:pPr>
              <a:t>‹#›</a:t>
            </a:fld>
            <a:endParaRPr lang="en-US"/>
          </a:p>
        </p:txBody>
      </p:sp>
    </p:spTree>
    <p:extLst>
      <p:ext uri="{BB962C8B-B14F-4D97-AF65-F5344CB8AC3E}">
        <p14:creationId xmlns:p14="http://schemas.microsoft.com/office/powerpoint/2010/main" val="3760006166"/>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06C47544-7F49-4C98-9020-3B3BB293DCD9}" type="slidenum">
              <a:rPr lang="en-US"/>
              <a:pPr>
                <a:defRPr/>
              </a:pPr>
              <a:t>‹#›</a:t>
            </a:fld>
            <a:endParaRPr lang="en-US"/>
          </a:p>
        </p:txBody>
      </p:sp>
    </p:spTree>
    <p:extLst>
      <p:ext uri="{BB962C8B-B14F-4D97-AF65-F5344CB8AC3E}">
        <p14:creationId xmlns:p14="http://schemas.microsoft.com/office/powerpoint/2010/main" val="1045609755"/>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605FF6C1-DE11-4A1E-801C-9F680DB243BF}" type="slidenum">
              <a:rPr lang="en-US"/>
              <a:pPr>
                <a:defRPr/>
              </a:pPr>
              <a:t>‹#›</a:t>
            </a:fld>
            <a:endParaRPr lang="en-US"/>
          </a:p>
        </p:txBody>
      </p:sp>
    </p:spTree>
    <p:extLst>
      <p:ext uri="{BB962C8B-B14F-4D97-AF65-F5344CB8AC3E}">
        <p14:creationId xmlns:p14="http://schemas.microsoft.com/office/powerpoint/2010/main" val="1159690462"/>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0A3585B9-4A52-40F3-ADA0-FC4F1D6CBDD3}" type="slidenum">
              <a:rPr lang="en-US"/>
              <a:pPr>
                <a:defRPr/>
              </a:pPr>
              <a:t>‹#›</a:t>
            </a:fld>
            <a:endParaRPr lang="en-US"/>
          </a:p>
        </p:txBody>
      </p:sp>
    </p:spTree>
    <p:extLst>
      <p:ext uri="{BB962C8B-B14F-4D97-AF65-F5344CB8AC3E}">
        <p14:creationId xmlns:p14="http://schemas.microsoft.com/office/powerpoint/2010/main" val="1636682709"/>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endParaRPr lang="en-US"/>
          </a:p>
        </p:txBody>
      </p:sp>
      <p:sp>
        <p:nvSpPr>
          <p:cNvPr id="5" name="Rectangle 20"/>
          <p:cNvSpPr>
            <a:spLocks noGrp="1" noChangeArrowheads="1"/>
          </p:cNvSpPr>
          <p:nvPr>
            <p:ph type="ftr" sz="quarter" idx="11"/>
          </p:nvPr>
        </p:nvSpPr>
        <p:spPr>
          <a:ln/>
        </p:spPr>
        <p:txBody>
          <a:bodyPr/>
          <a:lstStyle>
            <a:lvl1pPr>
              <a:defRPr/>
            </a:lvl1pPr>
          </a:lstStyle>
          <a:p>
            <a:pPr>
              <a:defRPr/>
            </a:pPr>
            <a:endParaRPr lang="en-US"/>
          </a:p>
        </p:txBody>
      </p:sp>
      <p:sp>
        <p:nvSpPr>
          <p:cNvPr id="6" name="Rectangle 21"/>
          <p:cNvSpPr>
            <a:spLocks noGrp="1" noChangeArrowheads="1"/>
          </p:cNvSpPr>
          <p:nvPr>
            <p:ph type="sldNum" sz="quarter" idx="12"/>
          </p:nvPr>
        </p:nvSpPr>
        <p:spPr>
          <a:ln/>
        </p:spPr>
        <p:txBody>
          <a:bodyPr/>
          <a:lstStyle>
            <a:lvl1pPr>
              <a:defRPr/>
            </a:lvl1pPr>
          </a:lstStyle>
          <a:p>
            <a:pPr>
              <a:defRPr/>
            </a:pPr>
            <a:fld id="{19759928-4ABA-4FFF-9482-146EABAD02F8}" type="slidenum">
              <a:rPr lang="en-US"/>
              <a:pPr>
                <a:defRPr/>
              </a:pPr>
              <a:t>‹#›</a:t>
            </a:fld>
            <a:endParaRPr lang="en-US"/>
          </a:p>
        </p:txBody>
      </p:sp>
    </p:spTree>
    <p:extLst>
      <p:ext uri="{BB962C8B-B14F-4D97-AF65-F5344CB8AC3E}">
        <p14:creationId xmlns:p14="http://schemas.microsoft.com/office/powerpoint/2010/main" val="4117597982"/>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897AC07A-910D-44D6-A0A1-95CD917480DC}" type="slidenum">
              <a:rPr lang="en-US"/>
              <a:pPr>
                <a:defRPr/>
              </a:pPr>
              <a:t>‹#›</a:t>
            </a:fld>
            <a:endParaRPr lang="en-US"/>
          </a:p>
        </p:txBody>
      </p:sp>
    </p:spTree>
    <p:extLst>
      <p:ext uri="{BB962C8B-B14F-4D97-AF65-F5344CB8AC3E}">
        <p14:creationId xmlns:p14="http://schemas.microsoft.com/office/powerpoint/2010/main" val="4099270683"/>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pPr>
              <a:defRPr/>
            </a:pPr>
            <a:endParaRPr lang="en-US"/>
          </a:p>
        </p:txBody>
      </p:sp>
      <p:sp>
        <p:nvSpPr>
          <p:cNvPr id="8" name="Rectangle 20"/>
          <p:cNvSpPr>
            <a:spLocks noGrp="1" noChangeArrowheads="1"/>
          </p:cNvSpPr>
          <p:nvPr>
            <p:ph type="ftr" sz="quarter" idx="11"/>
          </p:nvPr>
        </p:nvSpPr>
        <p:spPr>
          <a:ln/>
        </p:spPr>
        <p:txBody>
          <a:bodyPr/>
          <a:lstStyle>
            <a:lvl1pPr>
              <a:defRPr/>
            </a:lvl1pPr>
          </a:lstStyle>
          <a:p>
            <a:pPr>
              <a:defRPr/>
            </a:pPr>
            <a:endParaRPr lang="en-US"/>
          </a:p>
        </p:txBody>
      </p:sp>
      <p:sp>
        <p:nvSpPr>
          <p:cNvPr id="9" name="Rectangle 21"/>
          <p:cNvSpPr>
            <a:spLocks noGrp="1" noChangeArrowheads="1"/>
          </p:cNvSpPr>
          <p:nvPr>
            <p:ph type="sldNum" sz="quarter" idx="12"/>
          </p:nvPr>
        </p:nvSpPr>
        <p:spPr>
          <a:ln/>
        </p:spPr>
        <p:txBody>
          <a:bodyPr/>
          <a:lstStyle>
            <a:lvl1pPr>
              <a:defRPr/>
            </a:lvl1pPr>
          </a:lstStyle>
          <a:p>
            <a:pPr>
              <a:defRPr/>
            </a:pPr>
            <a:fld id="{0728B627-960C-43F5-824F-8642B346A8A4}" type="slidenum">
              <a:rPr lang="en-US"/>
              <a:pPr>
                <a:defRPr/>
              </a:pPr>
              <a:t>‹#›</a:t>
            </a:fld>
            <a:endParaRPr lang="en-US"/>
          </a:p>
        </p:txBody>
      </p:sp>
    </p:spTree>
    <p:extLst>
      <p:ext uri="{BB962C8B-B14F-4D97-AF65-F5344CB8AC3E}">
        <p14:creationId xmlns:p14="http://schemas.microsoft.com/office/powerpoint/2010/main" val="2962017654"/>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8853EA9F-1D15-4F29-8FA2-746453B63FF2}" type="slidenum">
              <a:rPr lang="en-US"/>
              <a:pPr>
                <a:defRPr/>
              </a:pPr>
              <a:t>‹#›</a:t>
            </a:fld>
            <a:endParaRPr lang="en-US"/>
          </a:p>
        </p:txBody>
      </p:sp>
    </p:spTree>
    <p:extLst>
      <p:ext uri="{BB962C8B-B14F-4D97-AF65-F5344CB8AC3E}">
        <p14:creationId xmlns:p14="http://schemas.microsoft.com/office/powerpoint/2010/main" val="2428159562"/>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endParaRPr lang="en-US"/>
          </a:p>
        </p:txBody>
      </p:sp>
      <p:sp>
        <p:nvSpPr>
          <p:cNvPr id="3" name="Rectangle 20"/>
          <p:cNvSpPr>
            <a:spLocks noGrp="1" noChangeArrowheads="1"/>
          </p:cNvSpPr>
          <p:nvPr>
            <p:ph type="ftr" sz="quarter" idx="11"/>
          </p:nvPr>
        </p:nvSpPr>
        <p:spPr>
          <a:ln/>
        </p:spPr>
        <p:txBody>
          <a:bodyPr/>
          <a:lstStyle>
            <a:lvl1pPr>
              <a:defRPr/>
            </a:lvl1pPr>
          </a:lstStyle>
          <a:p>
            <a:pPr>
              <a:defRPr/>
            </a:pPr>
            <a:endParaRPr lang="en-US"/>
          </a:p>
        </p:txBody>
      </p:sp>
      <p:sp>
        <p:nvSpPr>
          <p:cNvPr id="4" name="Rectangle 21"/>
          <p:cNvSpPr>
            <a:spLocks noGrp="1" noChangeArrowheads="1"/>
          </p:cNvSpPr>
          <p:nvPr>
            <p:ph type="sldNum" sz="quarter" idx="12"/>
          </p:nvPr>
        </p:nvSpPr>
        <p:spPr>
          <a:ln/>
        </p:spPr>
        <p:txBody>
          <a:bodyPr/>
          <a:lstStyle>
            <a:lvl1pPr>
              <a:defRPr/>
            </a:lvl1pPr>
          </a:lstStyle>
          <a:p>
            <a:pPr>
              <a:defRPr/>
            </a:pPr>
            <a:fld id="{C7274718-A77E-489D-8E27-55FD7006EE06}" type="slidenum">
              <a:rPr lang="en-US"/>
              <a:pPr>
                <a:defRPr/>
              </a:pPr>
              <a:t>‹#›</a:t>
            </a:fld>
            <a:endParaRPr lang="en-US"/>
          </a:p>
        </p:txBody>
      </p:sp>
    </p:spTree>
    <p:extLst>
      <p:ext uri="{BB962C8B-B14F-4D97-AF65-F5344CB8AC3E}">
        <p14:creationId xmlns:p14="http://schemas.microsoft.com/office/powerpoint/2010/main" val="605679751"/>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578DB3C2-3C3D-4C85-AD05-DF4E8B6CBCCF}" type="slidenum">
              <a:rPr lang="en-US"/>
              <a:pPr>
                <a:defRPr/>
              </a:pPr>
              <a:t>‹#›</a:t>
            </a:fld>
            <a:endParaRPr lang="en-US"/>
          </a:p>
        </p:txBody>
      </p:sp>
    </p:spTree>
    <p:extLst>
      <p:ext uri="{BB962C8B-B14F-4D97-AF65-F5344CB8AC3E}">
        <p14:creationId xmlns:p14="http://schemas.microsoft.com/office/powerpoint/2010/main" val="534793434"/>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endParaRPr lang="en-US"/>
          </a:p>
        </p:txBody>
      </p:sp>
      <p:sp>
        <p:nvSpPr>
          <p:cNvPr id="6" name="Rectangle 20"/>
          <p:cNvSpPr>
            <a:spLocks noGrp="1" noChangeArrowheads="1"/>
          </p:cNvSpPr>
          <p:nvPr>
            <p:ph type="ftr" sz="quarter" idx="11"/>
          </p:nvPr>
        </p:nvSpPr>
        <p:spPr>
          <a:ln/>
        </p:spPr>
        <p:txBody>
          <a:bodyPr/>
          <a:lstStyle>
            <a:lvl1pPr>
              <a:defRPr/>
            </a:lvl1pPr>
          </a:lstStyle>
          <a:p>
            <a:pPr>
              <a:defRPr/>
            </a:pPr>
            <a:endParaRPr lang="en-US"/>
          </a:p>
        </p:txBody>
      </p:sp>
      <p:sp>
        <p:nvSpPr>
          <p:cNvPr id="7" name="Rectangle 21"/>
          <p:cNvSpPr>
            <a:spLocks noGrp="1" noChangeArrowheads="1"/>
          </p:cNvSpPr>
          <p:nvPr>
            <p:ph type="sldNum" sz="quarter" idx="12"/>
          </p:nvPr>
        </p:nvSpPr>
        <p:spPr>
          <a:ln/>
        </p:spPr>
        <p:txBody>
          <a:bodyPr/>
          <a:lstStyle>
            <a:lvl1pPr>
              <a:defRPr/>
            </a:lvl1pPr>
          </a:lstStyle>
          <a:p>
            <a:pPr>
              <a:defRPr/>
            </a:pPr>
            <a:fld id="{8703A3DB-4B91-44E9-8DE1-035B34578940}" type="slidenum">
              <a:rPr lang="en-US"/>
              <a:pPr>
                <a:defRPr/>
              </a:pPr>
              <a:t>‹#›</a:t>
            </a:fld>
            <a:endParaRPr lang="en-US"/>
          </a:p>
        </p:txBody>
      </p:sp>
    </p:spTree>
    <p:extLst>
      <p:ext uri="{BB962C8B-B14F-4D97-AF65-F5344CB8AC3E}">
        <p14:creationId xmlns:p14="http://schemas.microsoft.com/office/powerpoint/2010/main" val="3951892"/>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D9E9E"/>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716463" y="5345113"/>
            <a:ext cx="4427537" cy="1512887"/>
            <a:chOff x="2971" y="3367"/>
            <a:chExt cx="2789" cy="953"/>
          </a:xfrm>
        </p:grpSpPr>
        <p:sp>
          <p:nvSpPr>
            <p:cNvPr id="1032" name="Freeform 3"/>
            <p:cNvSpPr>
              <a:spLocks/>
            </p:cNvSpPr>
            <p:nvPr/>
          </p:nvSpPr>
          <p:spPr bwMode="ltGray">
            <a:xfrm>
              <a:off x="2971" y="3367"/>
              <a:ext cx="2789" cy="953"/>
            </a:xfrm>
            <a:custGeom>
              <a:avLst/>
              <a:gdLst>
                <a:gd name="T0" fmla="*/ 2813 w 2780"/>
                <a:gd name="T1" fmla="*/ 18 h 953"/>
                <a:gd name="T2" fmla="*/ 2723 w 2780"/>
                <a:gd name="T3" fmla="*/ 24 h 953"/>
                <a:gd name="T4" fmla="*/ 2656 w 2780"/>
                <a:gd name="T5" fmla="*/ 102 h 953"/>
                <a:gd name="T6" fmla="*/ 2551 w 2780"/>
                <a:gd name="T7" fmla="*/ 156 h 953"/>
                <a:gd name="T8" fmla="*/ 2545 w 2780"/>
                <a:gd name="T9" fmla="*/ 222 h 953"/>
                <a:gd name="T10" fmla="*/ 2527 w 2780"/>
                <a:gd name="T11" fmla="*/ 246 h 953"/>
                <a:gd name="T12" fmla="*/ 2509 w 2780"/>
                <a:gd name="T13" fmla="*/ 252 h 953"/>
                <a:gd name="T14" fmla="*/ 2437 w 2780"/>
                <a:gd name="T15" fmla="*/ 210 h 953"/>
                <a:gd name="T16" fmla="*/ 2295 w 2780"/>
                <a:gd name="T17" fmla="*/ 192 h 953"/>
                <a:gd name="T18" fmla="*/ 2271 w 2780"/>
                <a:gd name="T19" fmla="*/ 186 h 953"/>
                <a:gd name="T20" fmla="*/ 2253 w 2780"/>
                <a:gd name="T21" fmla="*/ 192 h 953"/>
                <a:gd name="T22" fmla="*/ 2181 w 2780"/>
                <a:gd name="T23" fmla="*/ 228 h 953"/>
                <a:gd name="T24" fmla="*/ 2145 w 2780"/>
                <a:gd name="T25" fmla="*/ 240 h 953"/>
                <a:gd name="T26" fmla="*/ 2121 w 2780"/>
                <a:gd name="T27" fmla="*/ 246 h 953"/>
                <a:gd name="T28" fmla="*/ 2109 w 2780"/>
                <a:gd name="T29" fmla="*/ 258 h 953"/>
                <a:gd name="T30" fmla="*/ 2109 w 2780"/>
                <a:gd name="T31" fmla="*/ 276 h 953"/>
                <a:gd name="T32" fmla="*/ 2086 w 2780"/>
                <a:gd name="T33" fmla="*/ 300 h 953"/>
                <a:gd name="T34" fmla="*/ 2068 w 2780"/>
                <a:gd name="T35" fmla="*/ 312 h 953"/>
                <a:gd name="T36" fmla="*/ 2056 w 2780"/>
                <a:gd name="T37" fmla="*/ 324 h 953"/>
                <a:gd name="T38" fmla="*/ 2044 w 2780"/>
                <a:gd name="T39" fmla="*/ 336 h 953"/>
                <a:gd name="T40" fmla="*/ 2009 w 2780"/>
                <a:gd name="T41" fmla="*/ 342 h 953"/>
                <a:gd name="T42" fmla="*/ 1943 w 2780"/>
                <a:gd name="T43" fmla="*/ 336 h 953"/>
                <a:gd name="T44" fmla="*/ 1907 w 2780"/>
                <a:gd name="T45" fmla="*/ 330 h 953"/>
                <a:gd name="T46" fmla="*/ 1895 w 2780"/>
                <a:gd name="T47" fmla="*/ 342 h 953"/>
                <a:gd name="T48" fmla="*/ 1883 w 2780"/>
                <a:gd name="T49" fmla="*/ 354 h 953"/>
                <a:gd name="T50" fmla="*/ 1853 w 2780"/>
                <a:gd name="T51" fmla="*/ 360 h 953"/>
                <a:gd name="T52" fmla="*/ 1794 w 2780"/>
                <a:gd name="T53" fmla="*/ 342 h 953"/>
                <a:gd name="T54" fmla="*/ 1770 w 2780"/>
                <a:gd name="T55" fmla="*/ 342 h 953"/>
                <a:gd name="T56" fmla="*/ 1746 w 2780"/>
                <a:gd name="T57" fmla="*/ 354 h 953"/>
                <a:gd name="T58" fmla="*/ 1681 w 2780"/>
                <a:gd name="T59" fmla="*/ 425 h 953"/>
                <a:gd name="T60" fmla="*/ 1639 w 2780"/>
                <a:gd name="T61" fmla="*/ 569 h 953"/>
                <a:gd name="T62" fmla="*/ 1639 w 2780"/>
                <a:gd name="T63" fmla="*/ 593 h 953"/>
                <a:gd name="T64" fmla="*/ 1645 w 2780"/>
                <a:gd name="T65" fmla="*/ 641 h 953"/>
                <a:gd name="T66" fmla="*/ 1663 w 2780"/>
                <a:gd name="T67" fmla="*/ 659 h 953"/>
                <a:gd name="T68" fmla="*/ 1657 w 2780"/>
                <a:gd name="T69" fmla="*/ 671 h 953"/>
                <a:gd name="T70" fmla="*/ 1645 w 2780"/>
                <a:gd name="T71" fmla="*/ 683 h 953"/>
                <a:gd name="T72" fmla="*/ 1567 w 2780"/>
                <a:gd name="T73" fmla="*/ 689 h 953"/>
                <a:gd name="T74" fmla="*/ 1490 w 2780"/>
                <a:gd name="T75" fmla="*/ 629 h 953"/>
                <a:gd name="T76" fmla="*/ 1353 w 2780"/>
                <a:gd name="T77" fmla="*/ 587 h 953"/>
                <a:gd name="T78" fmla="*/ 1204 w 2780"/>
                <a:gd name="T79" fmla="*/ 671 h 953"/>
                <a:gd name="T80" fmla="*/ 1031 w 2780"/>
                <a:gd name="T81" fmla="*/ 731 h 953"/>
                <a:gd name="T82" fmla="*/ 828 w 2780"/>
                <a:gd name="T83" fmla="*/ 743 h 953"/>
                <a:gd name="T84" fmla="*/ 638 w 2780"/>
                <a:gd name="T85" fmla="*/ 701 h 953"/>
                <a:gd name="T86" fmla="*/ 578 w 2780"/>
                <a:gd name="T87" fmla="*/ 695 h 953"/>
                <a:gd name="T88" fmla="*/ 566 w 2780"/>
                <a:gd name="T89" fmla="*/ 701 h 953"/>
                <a:gd name="T90" fmla="*/ 530 w 2780"/>
                <a:gd name="T91" fmla="*/ 731 h 953"/>
                <a:gd name="T92" fmla="*/ 441 w 2780"/>
                <a:gd name="T93" fmla="*/ 809 h 953"/>
                <a:gd name="T94" fmla="*/ 411 w 2780"/>
                <a:gd name="T95" fmla="*/ 821 h 953"/>
                <a:gd name="T96" fmla="*/ 387 w 2780"/>
                <a:gd name="T97" fmla="*/ 821 h 953"/>
                <a:gd name="T98" fmla="*/ 340 w 2780"/>
                <a:gd name="T99" fmla="*/ 827 h 953"/>
                <a:gd name="T100" fmla="*/ 214 w 2780"/>
                <a:gd name="T101" fmla="*/ 851 h 953"/>
                <a:gd name="T102" fmla="*/ 178 w 2780"/>
                <a:gd name="T103" fmla="*/ 857 h 953"/>
                <a:gd name="T104" fmla="*/ 125 w 2780"/>
                <a:gd name="T105" fmla="*/ 851 h 953"/>
                <a:gd name="T106" fmla="*/ 107 w 2780"/>
                <a:gd name="T107" fmla="*/ 857 h 953"/>
                <a:gd name="T108" fmla="*/ 101 w 2780"/>
                <a:gd name="T109" fmla="*/ 875 h 953"/>
                <a:gd name="T110" fmla="*/ 83 w 2780"/>
                <a:gd name="T111" fmla="*/ 887 h 953"/>
                <a:gd name="T112" fmla="*/ 48 w 2780"/>
                <a:gd name="T113" fmla="*/ 899 h 953"/>
                <a:gd name="T114" fmla="*/ 2825 w 2780"/>
                <a:gd name="T115" fmla="*/ 24 h 953"/>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48" y="186"/>
                  </a:lnTo>
                  <a:lnTo>
                    <a:pt x="2242" y="186"/>
                  </a:lnTo>
                  <a:lnTo>
                    <a:pt x="2236" y="186"/>
                  </a:lnTo>
                  <a:lnTo>
                    <a:pt x="2230" y="186"/>
                  </a:lnTo>
                  <a:lnTo>
                    <a:pt x="2224" y="192"/>
                  </a:lnTo>
                  <a:lnTo>
                    <a:pt x="2218" y="192"/>
                  </a:lnTo>
                  <a:lnTo>
                    <a:pt x="2212" y="198"/>
                  </a:lnTo>
                  <a:lnTo>
                    <a:pt x="2194" y="204"/>
                  </a:lnTo>
                  <a:lnTo>
                    <a:pt x="2170" y="210"/>
                  </a:lnTo>
                  <a:lnTo>
                    <a:pt x="2146" y="228"/>
                  </a:lnTo>
                  <a:lnTo>
                    <a:pt x="2122" y="240"/>
                  </a:lnTo>
                  <a:lnTo>
                    <a:pt x="2116" y="240"/>
                  </a:lnTo>
                  <a:lnTo>
                    <a:pt x="2110" y="240"/>
                  </a:lnTo>
                  <a:lnTo>
                    <a:pt x="2104" y="240"/>
                  </a:lnTo>
                  <a:lnTo>
                    <a:pt x="2098" y="246"/>
                  </a:lnTo>
                  <a:lnTo>
                    <a:pt x="2092" y="246"/>
                  </a:lnTo>
                  <a:lnTo>
                    <a:pt x="2086" y="246"/>
                  </a:lnTo>
                  <a:lnTo>
                    <a:pt x="2080" y="252"/>
                  </a:lnTo>
                  <a:lnTo>
                    <a:pt x="2080" y="258"/>
                  </a:lnTo>
                  <a:lnTo>
                    <a:pt x="2074" y="258"/>
                  </a:lnTo>
                  <a:lnTo>
                    <a:pt x="2074" y="264"/>
                  </a:lnTo>
                  <a:lnTo>
                    <a:pt x="2074" y="270"/>
                  </a:lnTo>
                  <a:lnTo>
                    <a:pt x="2074" y="276"/>
                  </a:lnTo>
                  <a:lnTo>
                    <a:pt x="2069" y="288"/>
                  </a:lnTo>
                  <a:lnTo>
                    <a:pt x="2057" y="300"/>
                  </a:lnTo>
                  <a:lnTo>
                    <a:pt x="2051" y="300"/>
                  </a:lnTo>
                  <a:lnTo>
                    <a:pt x="2045" y="300"/>
                  </a:lnTo>
                  <a:lnTo>
                    <a:pt x="2039" y="306"/>
                  </a:lnTo>
                  <a:lnTo>
                    <a:pt x="2033" y="306"/>
                  </a:lnTo>
                  <a:lnTo>
                    <a:pt x="2033" y="312"/>
                  </a:lnTo>
                  <a:lnTo>
                    <a:pt x="2027" y="312"/>
                  </a:lnTo>
                  <a:lnTo>
                    <a:pt x="2027" y="318"/>
                  </a:lnTo>
                  <a:lnTo>
                    <a:pt x="2021" y="324"/>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1" y="336"/>
                  </a:lnTo>
                  <a:lnTo>
                    <a:pt x="1865" y="342"/>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71"/>
                  </a:lnTo>
                  <a:lnTo>
                    <a:pt x="1632" y="671"/>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2"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path>
              </a:pathLst>
            </a:custGeom>
            <a:gradFill rotWithShape="0">
              <a:gsLst>
                <a:gs pos="0">
                  <a:schemeClr val="bg1"/>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endParaRPr lang="en-US"/>
            </a:p>
          </p:txBody>
        </p:sp>
        <p:sp>
          <p:nvSpPr>
            <p:cNvPr id="4100" name="Freeform 4"/>
            <p:cNvSpPr>
              <a:spLocks/>
            </p:cNvSpPr>
            <p:nvPr/>
          </p:nvSpPr>
          <p:spPr bwMode="ltGray">
            <a:xfrm>
              <a:off x="4602" y="4014"/>
              <a:ext cx="12" cy="18"/>
            </a:xfrm>
            <a:custGeom>
              <a:avLst/>
              <a:gdLst>
                <a:gd name="T0" fmla="*/ 12 w 12"/>
                <a:gd name="T1" fmla="*/ 18 h 18"/>
                <a:gd name="T2" fmla="*/ 12 w 12"/>
                <a:gd name="T3" fmla="*/ 12 h 18"/>
                <a:gd name="T4" fmla="*/ 6 w 12"/>
                <a:gd name="T5" fmla="*/ 6 h 18"/>
                <a:gd name="T6" fmla="*/ 6 w 12"/>
                <a:gd name="T7" fmla="*/ 6 h 18"/>
                <a:gd name="T8" fmla="*/ 0 w 12"/>
                <a:gd name="T9" fmla="*/ 0 h 18"/>
                <a:gd name="T10" fmla="*/ 12 w 12"/>
                <a:gd name="T11" fmla="*/ 18 h 18"/>
                <a:gd name="T12" fmla="*/ 12 w 12"/>
                <a:gd name="T13" fmla="*/ 18 h 18"/>
                <a:gd name="T14" fmla="*/ 12 w 12"/>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1" name="Freeform 5"/>
            <p:cNvSpPr>
              <a:spLocks/>
            </p:cNvSpPr>
            <p:nvPr/>
          </p:nvSpPr>
          <p:spPr bwMode="ltGray">
            <a:xfrm>
              <a:off x="4596" y="3996"/>
              <a:ext cx="6" cy="18"/>
            </a:xfrm>
            <a:custGeom>
              <a:avLst/>
              <a:gdLst>
                <a:gd name="T0" fmla="*/ 0 w 6"/>
                <a:gd name="T1" fmla="*/ 12 h 18"/>
                <a:gd name="T2" fmla="*/ 6 w 6"/>
                <a:gd name="T3" fmla="*/ 18 h 18"/>
                <a:gd name="T4" fmla="*/ 0 w 6"/>
                <a:gd name="T5" fmla="*/ 0 h 18"/>
                <a:gd name="T6" fmla="*/ 0 w 6"/>
                <a:gd name="T7" fmla="*/ 12 h 18"/>
                <a:gd name="T8" fmla="*/ 0 w 6"/>
                <a:gd name="T9" fmla="*/ 12 h 18"/>
                <a:gd name="T10" fmla="*/ 0 w 6"/>
                <a:gd name="T11" fmla="*/ 12 h 18"/>
              </a:gdLst>
              <a:ahLst/>
              <a:cxnLst>
                <a:cxn ang="0">
                  <a:pos x="T0" y="T1"/>
                </a:cxn>
                <a:cxn ang="0">
                  <a:pos x="T2" y="T3"/>
                </a:cxn>
                <a:cxn ang="0">
                  <a:pos x="T4" y="T5"/>
                </a:cxn>
                <a:cxn ang="0">
                  <a:pos x="T6" y="T7"/>
                </a:cxn>
                <a:cxn ang="0">
                  <a:pos x="T8" y="T9"/>
                </a:cxn>
                <a:cxn ang="0">
                  <a:pos x="T10" y="T11"/>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2" name="Freeform 6"/>
            <p:cNvSpPr>
              <a:spLocks/>
            </p:cNvSpPr>
            <p:nvPr/>
          </p:nvSpPr>
          <p:spPr bwMode="ltGray">
            <a:xfrm>
              <a:off x="5180" y="3577"/>
              <a:ext cx="304" cy="741"/>
            </a:xfrm>
            <a:custGeom>
              <a:avLst/>
              <a:gdLst>
                <a:gd name="T0" fmla="*/ 280 w 304"/>
                <a:gd name="T1" fmla="*/ 42 h 741"/>
                <a:gd name="T2" fmla="*/ 274 w 304"/>
                <a:gd name="T3" fmla="*/ 42 h 741"/>
                <a:gd name="T4" fmla="*/ 268 w 304"/>
                <a:gd name="T5" fmla="*/ 42 h 741"/>
                <a:gd name="T6" fmla="*/ 256 w 304"/>
                <a:gd name="T7" fmla="*/ 42 h 741"/>
                <a:gd name="T8" fmla="*/ 238 w 304"/>
                <a:gd name="T9" fmla="*/ 48 h 741"/>
                <a:gd name="T10" fmla="*/ 214 w 304"/>
                <a:gd name="T11" fmla="*/ 12 h 741"/>
                <a:gd name="T12" fmla="*/ 196 w 304"/>
                <a:gd name="T13" fmla="*/ 0 h 741"/>
                <a:gd name="T14" fmla="*/ 196 w 304"/>
                <a:gd name="T15" fmla="*/ 0 h 741"/>
                <a:gd name="T16" fmla="*/ 164 w 304"/>
                <a:gd name="T17" fmla="*/ 167 h 741"/>
                <a:gd name="T18" fmla="*/ 144 w 304"/>
                <a:gd name="T19" fmla="*/ 217 h 741"/>
                <a:gd name="T20" fmla="*/ 110 w 304"/>
                <a:gd name="T21" fmla="*/ 281 h 741"/>
                <a:gd name="T22" fmla="*/ 96 w 304"/>
                <a:gd name="T23" fmla="*/ 327 h 741"/>
                <a:gd name="T24" fmla="*/ 124 w 304"/>
                <a:gd name="T25" fmla="*/ 405 h 741"/>
                <a:gd name="T26" fmla="*/ 100 w 304"/>
                <a:gd name="T27" fmla="*/ 463 h 741"/>
                <a:gd name="T28" fmla="*/ 68 w 304"/>
                <a:gd name="T29" fmla="*/ 503 h 741"/>
                <a:gd name="T30" fmla="*/ 30 w 304"/>
                <a:gd name="T31" fmla="*/ 539 h 741"/>
                <a:gd name="T32" fmla="*/ 24 w 304"/>
                <a:gd name="T33" fmla="*/ 613 h 741"/>
                <a:gd name="T34" fmla="*/ 0 w 304"/>
                <a:gd name="T35" fmla="*/ 741 h 741"/>
                <a:gd name="T36" fmla="*/ 202 w 304"/>
                <a:gd name="T37" fmla="*/ 741 h 741"/>
                <a:gd name="T38" fmla="*/ 180 w 304"/>
                <a:gd name="T39" fmla="*/ 639 h 741"/>
                <a:gd name="T40" fmla="*/ 192 w 304"/>
                <a:gd name="T41" fmla="*/ 589 h 741"/>
                <a:gd name="T42" fmla="*/ 178 w 304"/>
                <a:gd name="T43" fmla="*/ 539 h 741"/>
                <a:gd name="T44" fmla="*/ 190 w 304"/>
                <a:gd name="T45" fmla="*/ 499 h 741"/>
                <a:gd name="T46" fmla="*/ 184 w 304"/>
                <a:gd name="T47" fmla="*/ 465 h 741"/>
                <a:gd name="T48" fmla="*/ 192 w 304"/>
                <a:gd name="T49" fmla="*/ 391 h 741"/>
                <a:gd name="T50" fmla="*/ 216 w 304"/>
                <a:gd name="T51" fmla="*/ 313 h 741"/>
                <a:gd name="T52" fmla="*/ 238 w 304"/>
                <a:gd name="T53" fmla="*/ 249 h 741"/>
                <a:gd name="T54" fmla="*/ 268 w 304"/>
                <a:gd name="T55" fmla="*/ 185 h 741"/>
                <a:gd name="T56" fmla="*/ 284 w 304"/>
                <a:gd name="T57" fmla="*/ 159 h 741"/>
                <a:gd name="T58" fmla="*/ 304 w 304"/>
                <a:gd name="T59" fmla="*/ 12 h 741"/>
                <a:gd name="T60" fmla="*/ 298 w 304"/>
                <a:gd name="T61" fmla="*/ 24 h 741"/>
                <a:gd name="T62" fmla="*/ 292 w 304"/>
                <a:gd name="T63" fmla="*/ 30 h 741"/>
                <a:gd name="T64" fmla="*/ 292 w 304"/>
                <a:gd name="T65" fmla="*/ 36 h 741"/>
                <a:gd name="T66" fmla="*/ 286 w 304"/>
                <a:gd name="T67" fmla="*/ 36 h 741"/>
                <a:gd name="T68" fmla="*/ 286 w 304"/>
                <a:gd name="T69" fmla="*/ 42 h 741"/>
                <a:gd name="T70" fmla="*/ 280 w 304"/>
                <a:gd name="T71" fmla="*/ 42 h 741"/>
                <a:gd name="T72" fmla="*/ 280 w 304"/>
                <a:gd name="T73" fmla="*/ 42 h 741"/>
                <a:gd name="T74" fmla="*/ 280 w 304"/>
                <a:gd name="T75" fmla="*/ 42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3" name="Freeform 7"/>
            <p:cNvSpPr>
              <a:spLocks/>
            </p:cNvSpPr>
            <p:nvPr/>
          </p:nvSpPr>
          <p:spPr bwMode="ltGray">
            <a:xfrm>
              <a:off x="4918" y="3553"/>
              <a:ext cx="314" cy="767"/>
            </a:xfrm>
            <a:custGeom>
              <a:avLst/>
              <a:gdLst>
                <a:gd name="T0" fmla="*/ 284 w 314"/>
                <a:gd name="T1" fmla="*/ 6 h 767"/>
                <a:gd name="T2" fmla="*/ 278 w 314"/>
                <a:gd name="T3" fmla="*/ 6 h 767"/>
                <a:gd name="T4" fmla="*/ 272 w 314"/>
                <a:gd name="T5" fmla="*/ 12 h 767"/>
                <a:gd name="T6" fmla="*/ 254 w 314"/>
                <a:gd name="T7" fmla="*/ 18 h 767"/>
                <a:gd name="T8" fmla="*/ 230 w 314"/>
                <a:gd name="T9" fmla="*/ 24 h 767"/>
                <a:gd name="T10" fmla="*/ 206 w 314"/>
                <a:gd name="T11" fmla="*/ 42 h 767"/>
                <a:gd name="T12" fmla="*/ 188 w 314"/>
                <a:gd name="T13" fmla="*/ 48 h 767"/>
                <a:gd name="T14" fmla="*/ 176 w 314"/>
                <a:gd name="T15" fmla="*/ 54 h 767"/>
                <a:gd name="T16" fmla="*/ 170 w 314"/>
                <a:gd name="T17" fmla="*/ 54 h 767"/>
                <a:gd name="T18" fmla="*/ 150 w 314"/>
                <a:gd name="T19" fmla="*/ 169 h 767"/>
                <a:gd name="T20" fmla="*/ 110 w 314"/>
                <a:gd name="T21" fmla="*/ 225 h 767"/>
                <a:gd name="T22" fmla="*/ 54 w 314"/>
                <a:gd name="T23" fmla="*/ 383 h 767"/>
                <a:gd name="T24" fmla="*/ 82 w 314"/>
                <a:gd name="T25" fmla="*/ 555 h 767"/>
                <a:gd name="T26" fmla="*/ 40 w 314"/>
                <a:gd name="T27" fmla="*/ 679 h 767"/>
                <a:gd name="T28" fmla="*/ 0 w 314"/>
                <a:gd name="T29" fmla="*/ 767 h 767"/>
                <a:gd name="T30" fmla="*/ 108 w 314"/>
                <a:gd name="T31" fmla="*/ 767 h 767"/>
                <a:gd name="T32" fmla="*/ 120 w 314"/>
                <a:gd name="T33" fmla="*/ 611 h 767"/>
                <a:gd name="T34" fmla="*/ 148 w 314"/>
                <a:gd name="T35" fmla="*/ 499 h 767"/>
                <a:gd name="T36" fmla="*/ 160 w 314"/>
                <a:gd name="T37" fmla="*/ 367 h 767"/>
                <a:gd name="T38" fmla="*/ 218 w 314"/>
                <a:gd name="T39" fmla="*/ 327 h 767"/>
                <a:gd name="T40" fmla="*/ 238 w 314"/>
                <a:gd name="T41" fmla="*/ 221 h 767"/>
                <a:gd name="T42" fmla="*/ 296 w 314"/>
                <a:gd name="T43" fmla="*/ 135 h 767"/>
                <a:gd name="T44" fmla="*/ 314 w 314"/>
                <a:gd name="T45" fmla="*/ 0 h 767"/>
                <a:gd name="T46" fmla="*/ 302 w 314"/>
                <a:gd name="T47" fmla="*/ 0 h 767"/>
                <a:gd name="T48" fmla="*/ 296 w 314"/>
                <a:gd name="T49" fmla="*/ 0 h 767"/>
                <a:gd name="T50" fmla="*/ 290 w 314"/>
                <a:gd name="T51" fmla="*/ 0 h 767"/>
                <a:gd name="T52" fmla="*/ 284 w 314"/>
                <a:gd name="T53" fmla="*/ 6 h 767"/>
                <a:gd name="T54" fmla="*/ 284 w 314"/>
                <a:gd name="T55" fmla="*/ 6 h 767"/>
                <a:gd name="T56" fmla="*/ 284 w 314"/>
                <a:gd name="T57" fmla="*/ 6 h 767"/>
                <a:gd name="T58" fmla="*/ 284 w 314"/>
                <a:gd name="T59" fmla="*/ 6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4" name="Freeform 8"/>
            <p:cNvSpPr>
              <a:spLocks/>
            </p:cNvSpPr>
            <p:nvPr/>
          </p:nvSpPr>
          <p:spPr bwMode="ltGray">
            <a:xfrm>
              <a:off x="4700" y="3697"/>
              <a:ext cx="275" cy="623"/>
            </a:xfrm>
            <a:custGeom>
              <a:avLst/>
              <a:gdLst>
                <a:gd name="T0" fmla="*/ 257 w 275"/>
                <a:gd name="T1" fmla="*/ 12 h 623"/>
                <a:gd name="T2" fmla="*/ 239 w 275"/>
                <a:gd name="T3" fmla="*/ 6 h 623"/>
                <a:gd name="T4" fmla="*/ 203 w 275"/>
                <a:gd name="T5" fmla="*/ 6 h 623"/>
                <a:gd name="T6" fmla="*/ 203 w 275"/>
                <a:gd name="T7" fmla="*/ 6 h 623"/>
                <a:gd name="T8" fmla="*/ 197 w 275"/>
                <a:gd name="T9" fmla="*/ 6 h 623"/>
                <a:gd name="T10" fmla="*/ 185 w 275"/>
                <a:gd name="T11" fmla="*/ 0 h 623"/>
                <a:gd name="T12" fmla="*/ 173 w 275"/>
                <a:gd name="T13" fmla="*/ 0 h 623"/>
                <a:gd name="T14" fmla="*/ 166 w 275"/>
                <a:gd name="T15" fmla="*/ 0 h 623"/>
                <a:gd name="T16" fmla="*/ 160 w 275"/>
                <a:gd name="T17" fmla="*/ 0 h 623"/>
                <a:gd name="T18" fmla="*/ 144 w 275"/>
                <a:gd name="T19" fmla="*/ 117 h 623"/>
                <a:gd name="T20" fmla="*/ 128 w 275"/>
                <a:gd name="T21" fmla="*/ 185 h 623"/>
                <a:gd name="T22" fmla="*/ 58 w 275"/>
                <a:gd name="T23" fmla="*/ 299 h 623"/>
                <a:gd name="T24" fmla="*/ 54 w 275"/>
                <a:gd name="T25" fmla="*/ 441 h 623"/>
                <a:gd name="T26" fmla="*/ 24 w 275"/>
                <a:gd name="T27" fmla="*/ 523 h 623"/>
                <a:gd name="T28" fmla="*/ 0 w 275"/>
                <a:gd name="T29" fmla="*/ 623 h 623"/>
                <a:gd name="T30" fmla="*/ 78 w 275"/>
                <a:gd name="T31" fmla="*/ 623 h 623"/>
                <a:gd name="T32" fmla="*/ 92 w 275"/>
                <a:gd name="T33" fmla="*/ 555 h 623"/>
                <a:gd name="T34" fmla="*/ 134 w 275"/>
                <a:gd name="T35" fmla="*/ 447 h 623"/>
                <a:gd name="T36" fmla="*/ 158 w 275"/>
                <a:gd name="T37" fmla="*/ 315 h 623"/>
                <a:gd name="T38" fmla="*/ 184 w 275"/>
                <a:gd name="T39" fmla="*/ 257 h 623"/>
                <a:gd name="T40" fmla="*/ 216 w 275"/>
                <a:gd name="T41" fmla="*/ 211 h 623"/>
                <a:gd name="T42" fmla="*/ 222 w 275"/>
                <a:gd name="T43" fmla="*/ 145 h 623"/>
                <a:gd name="T44" fmla="*/ 240 w 275"/>
                <a:gd name="T45" fmla="*/ 111 h 623"/>
                <a:gd name="T46" fmla="*/ 262 w 275"/>
                <a:gd name="T47" fmla="*/ 79 h 623"/>
                <a:gd name="T48" fmla="*/ 275 w 275"/>
                <a:gd name="T49" fmla="*/ 6 h 623"/>
                <a:gd name="T50" fmla="*/ 263 w 275"/>
                <a:gd name="T51" fmla="*/ 12 h 623"/>
                <a:gd name="T52" fmla="*/ 257 w 275"/>
                <a:gd name="T53" fmla="*/ 12 h 623"/>
                <a:gd name="T54" fmla="*/ 257 w 275"/>
                <a:gd name="T55" fmla="*/ 12 h 623"/>
                <a:gd name="T56" fmla="*/ 257 w 275"/>
                <a:gd name="T57" fmla="*/ 12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5" name="Freeform 9"/>
            <p:cNvSpPr>
              <a:spLocks/>
            </p:cNvSpPr>
            <p:nvPr/>
          </p:nvSpPr>
          <p:spPr bwMode="ltGray">
            <a:xfrm>
              <a:off x="4522" y="3709"/>
              <a:ext cx="213" cy="611"/>
            </a:xfrm>
            <a:custGeom>
              <a:avLst/>
              <a:gdLst>
                <a:gd name="T0" fmla="*/ 171 w 213"/>
                <a:gd name="T1" fmla="*/ 12 h 611"/>
                <a:gd name="T2" fmla="*/ 159 w 213"/>
                <a:gd name="T3" fmla="*/ 24 h 611"/>
                <a:gd name="T4" fmla="*/ 153 w 213"/>
                <a:gd name="T5" fmla="*/ 36 h 611"/>
                <a:gd name="T6" fmla="*/ 128 w 213"/>
                <a:gd name="T7" fmla="*/ 60 h 611"/>
                <a:gd name="T8" fmla="*/ 110 w 213"/>
                <a:gd name="T9" fmla="*/ 83 h 611"/>
                <a:gd name="T10" fmla="*/ 86 w 213"/>
                <a:gd name="T11" fmla="*/ 119 h 611"/>
                <a:gd name="T12" fmla="*/ 68 w 213"/>
                <a:gd name="T13" fmla="*/ 167 h 611"/>
                <a:gd name="T14" fmla="*/ 68 w 213"/>
                <a:gd name="T15" fmla="*/ 221 h 611"/>
                <a:gd name="T16" fmla="*/ 68 w 213"/>
                <a:gd name="T17" fmla="*/ 227 h 611"/>
                <a:gd name="T18" fmla="*/ 68 w 213"/>
                <a:gd name="T19" fmla="*/ 233 h 611"/>
                <a:gd name="T20" fmla="*/ 68 w 213"/>
                <a:gd name="T21" fmla="*/ 239 h 611"/>
                <a:gd name="T22" fmla="*/ 68 w 213"/>
                <a:gd name="T23" fmla="*/ 245 h 611"/>
                <a:gd name="T24" fmla="*/ 68 w 213"/>
                <a:gd name="T25" fmla="*/ 251 h 611"/>
                <a:gd name="T26" fmla="*/ 68 w 213"/>
                <a:gd name="T27" fmla="*/ 251 h 611"/>
                <a:gd name="T28" fmla="*/ 68 w 213"/>
                <a:gd name="T29" fmla="*/ 257 h 611"/>
                <a:gd name="T30" fmla="*/ 68 w 213"/>
                <a:gd name="T31" fmla="*/ 269 h 611"/>
                <a:gd name="T32" fmla="*/ 74 w 213"/>
                <a:gd name="T33" fmla="*/ 287 h 611"/>
                <a:gd name="T34" fmla="*/ 80 w 213"/>
                <a:gd name="T35" fmla="*/ 305 h 611"/>
                <a:gd name="T36" fmla="*/ 86 w 213"/>
                <a:gd name="T37" fmla="*/ 311 h 611"/>
                <a:gd name="T38" fmla="*/ 86 w 213"/>
                <a:gd name="T39" fmla="*/ 311 h 611"/>
                <a:gd name="T40" fmla="*/ 92 w 213"/>
                <a:gd name="T41" fmla="*/ 317 h 611"/>
                <a:gd name="T42" fmla="*/ 92 w 213"/>
                <a:gd name="T43" fmla="*/ 323 h 611"/>
                <a:gd name="T44" fmla="*/ 92 w 213"/>
                <a:gd name="T45" fmla="*/ 323 h 611"/>
                <a:gd name="T46" fmla="*/ 24 w 213"/>
                <a:gd name="T47" fmla="*/ 437 h 611"/>
                <a:gd name="T48" fmla="*/ 18 w 213"/>
                <a:gd name="T49" fmla="*/ 471 h 611"/>
                <a:gd name="T50" fmla="*/ 0 w 213"/>
                <a:gd name="T51" fmla="*/ 547 h 611"/>
                <a:gd name="T52" fmla="*/ 50 w 213"/>
                <a:gd name="T53" fmla="*/ 611 h 611"/>
                <a:gd name="T54" fmla="*/ 114 w 213"/>
                <a:gd name="T55" fmla="*/ 611 h 611"/>
                <a:gd name="T56" fmla="*/ 104 w 213"/>
                <a:gd name="T57" fmla="*/ 555 h 611"/>
                <a:gd name="T58" fmla="*/ 120 w 213"/>
                <a:gd name="T59" fmla="*/ 515 h 611"/>
                <a:gd name="T60" fmla="*/ 150 w 213"/>
                <a:gd name="T61" fmla="*/ 449 h 611"/>
                <a:gd name="T62" fmla="*/ 166 w 213"/>
                <a:gd name="T63" fmla="*/ 377 h 611"/>
                <a:gd name="T64" fmla="*/ 156 w 213"/>
                <a:gd name="T65" fmla="*/ 295 h 611"/>
                <a:gd name="T66" fmla="*/ 170 w 213"/>
                <a:gd name="T67" fmla="*/ 203 h 611"/>
                <a:gd name="T68" fmla="*/ 212 w 213"/>
                <a:gd name="T69" fmla="*/ 95 h 611"/>
                <a:gd name="T70" fmla="*/ 213 w 213"/>
                <a:gd name="T71" fmla="*/ 0 h 611"/>
                <a:gd name="T72" fmla="*/ 207 w 213"/>
                <a:gd name="T73" fmla="*/ 0 h 611"/>
                <a:gd name="T74" fmla="*/ 201 w 213"/>
                <a:gd name="T75" fmla="*/ 0 h 611"/>
                <a:gd name="T76" fmla="*/ 195 w 213"/>
                <a:gd name="T77" fmla="*/ 0 h 611"/>
                <a:gd name="T78" fmla="*/ 189 w 213"/>
                <a:gd name="T79" fmla="*/ 0 h 611"/>
                <a:gd name="T80" fmla="*/ 183 w 213"/>
                <a:gd name="T81" fmla="*/ 6 h 611"/>
                <a:gd name="T82" fmla="*/ 177 w 213"/>
                <a:gd name="T83" fmla="*/ 6 h 611"/>
                <a:gd name="T84" fmla="*/ 171 w 213"/>
                <a:gd name="T85" fmla="*/ 12 h 611"/>
                <a:gd name="T86" fmla="*/ 171 w 213"/>
                <a:gd name="T87" fmla="*/ 12 h 611"/>
                <a:gd name="T88" fmla="*/ 171 w 213"/>
                <a:gd name="T89" fmla="*/ 12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6" name="Freeform 10"/>
            <p:cNvSpPr>
              <a:spLocks/>
            </p:cNvSpPr>
            <p:nvPr/>
          </p:nvSpPr>
          <p:spPr bwMode="ltGray">
            <a:xfrm>
              <a:off x="4292" y="3936"/>
              <a:ext cx="167" cy="384"/>
            </a:xfrm>
            <a:custGeom>
              <a:avLst/>
              <a:gdLst>
                <a:gd name="T0" fmla="*/ 149 w 167"/>
                <a:gd name="T1" fmla="*/ 60 h 384"/>
                <a:gd name="T2" fmla="*/ 119 w 167"/>
                <a:gd name="T3" fmla="*/ 30 h 384"/>
                <a:gd name="T4" fmla="*/ 89 w 167"/>
                <a:gd name="T5" fmla="*/ 12 h 384"/>
                <a:gd name="T6" fmla="*/ 59 w 167"/>
                <a:gd name="T7" fmla="*/ 0 h 384"/>
                <a:gd name="T8" fmla="*/ 54 w 167"/>
                <a:gd name="T9" fmla="*/ 70 h 384"/>
                <a:gd name="T10" fmla="*/ 46 w 167"/>
                <a:gd name="T11" fmla="*/ 112 h 384"/>
                <a:gd name="T12" fmla="*/ 52 w 167"/>
                <a:gd name="T13" fmla="*/ 168 h 384"/>
                <a:gd name="T14" fmla="*/ 24 w 167"/>
                <a:gd name="T15" fmla="*/ 194 h 384"/>
                <a:gd name="T16" fmla="*/ 16 w 167"/>
                <a:gd name="T17" fmla="*/ 258 h 384"/>
                <a:gd name="T18" fmla="*/ 2 w 167"/>
                <a:gd name="T19" fmla="*/ 300 h 384"/>
                <a:gd name="T20" fmla="*/ 0 w 167"/>
                <a:gd name="T21" fmla="*/ 352 h 384"/>
                <a:gd name="T22" fmla="*/ 47 w 167"/>
                <a:gd name="T23" fmla="*/ 384 h 384"/>
                <a:gd name="T24" fmla="*/ 149 w 167"/>
                <a:gd name="T25" fmla="*/ 384 h 384"/>
                <a:gd name="T26" fmla="*/ 134 w 167"/>
                <a:gd name="T27" fmla="*/ 350 h 384"/>
                <a:gd name="T28" fmla="*/ 104 w 167"/>
                <a:gd name="T29" fmla="*/ 324 h 384"/>
                <a:gd name="T30" fmla="*/ 138 w 167"/>
                <a:gd name="T31" fmla="*/ 274 h 384"/>
                <a:gd name="T32" fmla="*/ 122 w 167"/>
                <a:gd name="T33" fmla="*/ 220 h 384"/>
                <a:gd name="T34" fmla="*/ 132 w 167"/>
                <a:gd name="T35" fmla="*/ 186 h 384"/>
                <a:gd name="T36" fmla="*/ 140 w 167"/>
                <a:gd name="T37" fmla="*/ 154 h 384"/>
                <a:gd name="T38" fmla="*/ 167 w 167"/>
                <a:gd name="T39" fmla="*/ 90 h 384"/>
                <a:gd name="T40" fmla="*/ 149 w 167"/>
                <a:gd name="T41" fmla="*/ 60 h 384"/>
                <a:gd name="T42" fmla="*/ 149 w 167"/>
                <a:gd name="T43" fmla="*/ 60 h 384"/>
                <a:gd name="T44" fmla="*/ 149 w 167"/>
                <a:gd name="T45" fmla="*/ 6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7" name="Freeform 11"/>
            <p:cNvSpPr>
              <a:spLocks/>
            </p:cNvSpPr>
            <p:nvPr/>
          </p:nvSpPr>
          <p:spPr bwMode="ltGray">
            <a:xfrm>
              <a:off x="4100" y="4020"/>
              <a:ext cx="166" cy="300"/>
            </a:xfrm>
            <a:custGeom>
              <a:avLst/>
              <a:gdLst>
                <a:gd name="T0" fmla="*/ 136 w 166"/>
                <a:gd name="T1" fmla="*/ 12 h 300"/>
                <a:gd name="T2" fmla="*/ 100 w 166"/>
                <a:gd name="T3" fmla="*/ 0 h 300"/>
                <a:gd name="T4" fmla="*/ 78 w 166"/>
                <a:gd name="T5" fmla="*/ 64 h 300"/>
                <a:gd name="T6" fmla="*/ 70 w 166"/>
                <a:gd name="T7" fmla="*/ 126 h 300"/>
                <a:gd name="T8" fmla="*/ 46 w 166"/>
                <a:gd name="T9" fmla="*/ 184 h 300"/>
                <a:gd name="T10" fmla="*/ 58 w 166"/>
                <a:gd name="T11" fmla="*/ 232 h 300"/>
                <a:gd name="T12" fmla="*/ 38 w 166"/>
                <a:gd name="T13" fmla="*/ 268 h 300"/>
                <a:gd name="T14" fmla="*/ 0 w 166"/>
                <a:gd name="T15" fmla="*/ 300 h 300"/>
                <a:gd name="T16" fmla="*/ 160 w 166"/>
                <a:gd name="T17" fmla="*/ 300 h 300"/>
                <a:gd name="T18" fmla="*/ 136 w 166"/>
                <a:gd name="T19" fmla="*/ 272 h 300"/>
                <a:gd name="T20" fmla="*/ 98 w 166"/>
                <a:gd name="T21" fmla="*/ 234 h 300"/>
                <a:gd name="T22" fmla="*/ 130 w 166"/>
                <a:gd name="T23" fmla="*/ 188 h 300"/>
                <a:gd name="T24" fmla="*/ 138 w 166"/>
                <a:gd name="T25" fmla="*/ 134 h 300"/>
                <a:gd name="T26" fmla="*/ 144 w 166"/>
                <a:gd name="T27" fmla="*/ 94 h 300"/>
                <a:gd name="T28" fmla="*/ 164 w 166"/>
                <a:gd name="T29" fmla="*/ 60 h 300"/>
                <a:gd name="T30" fmla="*/ 166 w 166"/>
                <a:gd name="T31" fmla="*/ 0 h 300"/>
                <a:gd name="T32" fmla="*/ 136 w 166"/>
                <a:gd name="T33" fmla="*/ 12 h 300"/>
                <a:gd name="T34" fmla="*/ 136 w 166"/>
                <a:gd name="T35" fmla="*/ 12 h 300"/>
                <a:gd name="T36" fmla="*/ 136 w 166"/>
                <a:gd name="T37" fmla="*/ 12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8" name="Freeform 12"/>
            <p:cNvSpPr>
              <a:spLocks/>
            </p:cNvSpPr>
            <p:nvPr/>
          </p:nvSpPr>
          <p:spPr bwMode="ltGray">
            <a:xfrm>
              <a:off x="3910" y="4038"/>
              <a:ext cx="237" cy="282"/>
            </a:xfrm>
            <a:custGeom>
              <a:avLst/>
              <a:gdLst>
                <a:gd name="T0" fmla="*/ 201 w 237"/>
                <a:gd name="T1" fmla="*/ 0 h 282"/>
                <a:gd name="T2" fmla="*/ 183 w 237"/>
                <a:gd name="T3" fmla="*/ 0 h 282"/>
                <a:gd name="T4" fmla="*/ 158 w 237"/>
                <a:gd name="T5" fmla="*/ 50 h 282"/>
                <a:gd name="T6" fmla="*/ 148 w 237"/>
                <a:gd name="T7" fmla="*/ 92 h 282"/>
                <a:gd name="T8" fmla="*/ 120 w 237"/>
                <a:gd name="T9" fmla="*/ 144 h 282"/>
                <a:gd name="T10" fmla="*/ 82 w 237"/>
                <a:gd name="T11" fmla="*/ 182 h 282"/>
                <a:gd name="T12" fmla="*/ 60 w 237"/>
                <a:gd name="T13" fmla="*/ 232 h 282"/>
                <a:gd name="T14" fmla="*/ 0 w 237"/>
                <a:gd name="T15" fmla="*/ 282 h 282"/>
                <a:gd name="T16" fmla="*/ 128 w 237"/>
                <a:gd name="T17" fmla="*/ 282 h 282"/>
                <a:gd name="T18" fmla="*/ 154 w 237"/>
                <a:gd name="T19" fmla="*/ 254 h 282"/>
                <a:gd name="T20" fmla="*/ 158 w 237"/>
                <a:gd name="T21" fmla="*/ 196 h 282"/>
                <a:gd name="T22" fmla="*/ 188 w 237"/>
                <a:gd name="T23" fmla="*/ 148 h 282"/>
                <a:gd name="T24" fmla="*/ 196 w 237"/>
                <a:gd name="T25" fmla="*/ 70 h 282"/>
                <a:gd name="T26" fmla="*/ 237 w 237"/>
                <a:gd name="T27" fmla="*/ 0 h 282"/>
                <a:gd name="T28" fmla="*/ 201 w 237"/>
                <a:gd name="T29" fmla="*/ 0 h 282"/>
                <a:gd name="T30" fmla="*/ 201 w 237"/>
                <a:gd name="T31" fmla="*/ 0 h 282"/>
                <a:gd name="T32" fmla="*/ 201 w 237"/>
                <a:gd name="T33" fmla="*/ 0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09" name="Freeform 13"/>
            <p:cNvSpPr>
              <a:spLocks/>
            </p:cNvSpPr>
            <p:nvPr/>
          </p:nvSpPr>
          <p:spPr bwMode="ltGray">
            <a:xfrm>
              <a:off x="3674" y="4086"/>
              <a:ext cx="196" cy="234"/>
            </a:xfrm>
            <a:custGeom>
              <a:avLst/>
              <a:gdLst>
                <a:gd name="T0" fmla="*/ 167 w 196"/>
                <a:gd name="T1" fmla="*/ 54 h 234"/>
                <a:gd name="T2" fmla="*/ 113 w 196"/>
                <a:gd name="T3" fmla="*/ 24 h 234"/>
                <a:gd name="T4" fmla="*/ 83 w 196"/>
                <a:gd name="T5" fmla="*/ 0 h 234"/>
                <a:gd name="T6" fmla="*/ 80 w 196"/>
                <a:gd name="T7" fmla="*/ 62 h 234"/>
                <a:gd name="T8" fmla="*/ 58 w 196"/>
                <a:gd name="T9" fmla="*/ 100 h 234"/>
                <a:gd name="T10" fmla="*/ 54 w 196"/>
                <a:gd name="T11" fmla="*/ 160 h 234"/>
                <a:gd name="T12" fmla="*/ 36 w 196"/>
                <a:gd name="T13" fmla="*/ 202 h 234"/>
                <a:gd name="T14" fmla="*/ 0 w 196"/>
                <a:gd name="T15" fmla="*/ 234 h 234"/>
                <a:gd name="T16" fmla="*/ 146 w 196"/>
                <a:gd name="T17" fmla="*/ 234 h 234"/>
                <a:gd name="T18" fmla="*/ 170 w 196"/>
                <a:gd name="T19" fmla="*/ 198 h 234"/>
                <a:gd name="T20" fmla="*/ 158 w 196"/>
                <a:gd name="T21" fmla="*/ 138 h 234"/>
                <a:gd name="T22" fmla="*/ 196 w 196"/>
                <a:gd name="T23" fmla="*/ 100 h 234"/>
                <a:gd name="T24" fmla="*/ 191 w 196"/>
                <a:gd name="T25" fmla="*/ 54 h 234"/>
                <a:gd name="T26" fmla="*/ 167 w 196"/>
                <a:gd name="T27" fmla="*/ 54 h 234"/>
                <a:gd name="T28" fmla="*/ 167 w 196"/>
                <a:gd name="T29" fmla="*/ 54 h 234"/>
                <a:gd name="T30" fmla="*/ 167 w 196"/>
                <a:gd name="T31" fmla="*/ 5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10" name="Freeform 14"/>
            <p:cNvSpPr>
              <a:spLocks/>
            </p:cNvSpPr>
            <p:nvPr/>
          </p:nvSpPr>
          <p:spPr bwMode="ltGray">
            <a:xfrm>
              <a:off x="3476" y="4068"/>
              <a:ext cx="190" cy="252"/>
            </a:xfrm>
            <a:custGeom>
              <a:avLst/>
              <a:gdLst>
                <a:gd name="T0" fmla="*/ 190 w 190"/>
                <a:gd name="T1" fmla="*/ 0 h 252"/>
                <a:gd name="T2" fmla="*/ 166 w 190"/>
                <a:gd name="T3" fmla="*/ 0 h 252"/>
                <a:gd name="T4" fmla="*/ 158 w 190"/>
                <a:gd name="T5" fmla="*/ 38 h 252"/>
                <a:gd name="T6" fmla="*/ 138 w 190"/>
                <a:gd name="T7" fmla="*/ 120 h 252"/>
                <a:gd name="T8" fmla="*/ 94 w 190"/>
                <a:gd name="T9" fmla="*/ 180 h 252"/>
                <a:gd name="T10" fmla="*/ 62 w 190"/>
                <a:gd name="T11" fmla="*/ 234 h 252"/>
                <a:gd name="T12" fmla="*/ 0 w 190"/>
                <a:gd name="T13" fmla="*/ 252 h 252"/>
                <a:gd name="T14" fmla="*/ 128 w 190"/>
                <a:gd name="T15" fmla="*/ 252 h 252"/>
                <a:gd name="T16" fmla="*/ 142 w 190"/>
                <a:gd name="T17" fmla="*/ 188 h 252"/>
                <a:gd name="T18" fmla="*/ 186 w 190"/>
                <a:gd name="T19" fmla="*/ 90 h 252"/>
                <a:gd name="T20" fmla="*/ 190 w 190"/>
                <a:gd name="T21" fmla="*/ 38 h 252"/>
                <a:gd name="T22" fmla="*/ 190 w 190"/>
                <a:gd name="T23" fmla="*/ 0 h 252"/>
                <a:gd name="T24" fmla="*/ 190 w 190"/>
                <a:gd name="T25" fmla="*/ 0 h 252"/>
                <a:gd name="T26" fmla="*/ 190 w 190"/>
                <a:gd name="T27" fmla="*/ 0 h 252"/>
                <a:gd name="T28" fmla="*/ 190 w 190"/>
                <a:gd name="T29"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11" name="Freeform 15"/>
            <p:cNvSpPr>
              <a:spLocks/>
            </p:cNvSpPr>
            <p:nvPr/>
          </p:nvSpPr>
          <p:spPr bwMode="ltGray">
            <a:xfrm>
              <a:off x="3170" y="4188"/>
              <a:ext cx="230" cy="132"/>
            </a:xfrm>
            <a:custGeom>
              <a:avLst/>
              <a:gdLst>
                <a:gd name="T0" fmla="*/ 197 w 230"/>
                <a:gd name="T1" fmla="*/ 0 h 132"/>
                <a:gd name="T2" fmla="*/ 191 w 230"/>
                <a:gd name="T3" fmla="*/ 0 h 132"/>
                <a:gd name="T4" fmla="*/ 185 w 230"/>
                <a:gd name="T5" fmla="*/ 0 h 132"/>
                <a:gd name="T6" fmla="*/ 173 w 230"/>
                <a:gd name="T7" fmla="*/ 0 h 132"/>
                <a:gd name="T8" fmla="*/ 161 w 230"/>
                <a:gd name="T9" fmla="*/ 0 h 132"/>
                <a:gd name="T10" fmla="*/ 155 w 230"/>
                <a:gd name="T11" fmla="*/ 0 h 132"/>
                <a:gd name="T12" fmla="*/ 138 w 230"/>
                <a:gd name="T13" fmla="*/ 6 h 132"/>
                <a:gd name="T14" fmla="*/ 132 w 230"/>
                <a:gd name="T15" fmla="*/ 6 h 132"/>
                <a:gd name="T16" fmla="*/ 35 w 230"/>
                <a:gd name="T17" fmla="*/ 18 h 132"/>
                <a:gd name="T18" fmla="*/ 11 w 230"/>
                <a:gd name="T19" fmla="*/ 30 h 132"/>
                <a:gd name="T20" fmla="*/ 23 w 230"/>
                <a:gd name="T21" fmla="*/ 54 h 132"/>
                <a:gd name="T22" fmla="*/ 0 w 230"/>
                <a:gd name="T23" fmla="*/ 100 h 132"/>
                <a:gd name="T24" fmla="*/ 0 w 230"/>
                <a:gd name="T25" fmla="*/ 132 h 132"/>
                <a:gd name="T26" fmla="*/ 162 w 230"/>
                <a:gd name="T27" fmla="*/ 132 h 132"/>
                <a:gd name="T28" fmla="*/ 204 w 230"/>
                <a:gd name="T29" fmla="*/ 88 h 132"/>
                <a:gd name="T30" fmla="*/ 230 w 230"/>
                <a:gd name="T31" fmla="*/ 46 h 132"/>
                <a:gd name="T32" fmla="*/ 214 w 230"/>
                <a:gd name="T33" fmla="*/ 24 h 132"/>
                <a:gd name="T34" fmla="*/ 215 w 230"/>
                <a:gd name="T35" fmla="*/ 0 h 132"/>
                <a:gd name="T36" fmla="*/ 209 w 230"/>
                <a:gd name="T37" fmla="*/ 0 h 132"/>
                <a:gd name="T38" fmla="*/ 203 w 230"/>
                <a:gd name="T39" fmla="*/ 0 h 132"/>
                <a:gd name="T40" fmla="*/ 203 w 230"/>
                <a:gd name="T41" fmla="*/ 0 h 132"/>
                <a:gd name="T42" fmla="*/ 197 w 230"/>
                <a:gd name="T43" fmla="*/ 0 h 132"/>
                <a:gd name="T44" fmla="*/ 197 w 230"/>
                <a:gd name="T45" fmla="*/ 0 h 132"/>
                <a:gd name="T46" fmla="*/ 197 w 230"/>
                <a:gd name="T47" fmla="*/ 0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12" name="Freeform 16"/>
            <p:cNvSpPr>
              <a:spLocks/>
            </p:cNvSpPr>
            <p:nvPr/>
          </p:nvSpPr>
          <p:spPr bwMode="ltGray">
            <a:xfrm>
              <a:off x="3044" y="4218"/>
              <a:ext cx="89" cy="102"/>
            </a:xfrm>
            <a:custGeom>
              <a:avLst/>
              <a:gdLst>
                <a:gd name="T0" fmla="*/ 71 w 89"/>
                <a:gd name="T1" fmla="*/ 0 h 102"/>
                <a:gd name="T2" fmla="*/ 66 w 89"/>
                <a:gd name="T3" fmla="*/ 48 h 102"/>
                <a:gd name="T4" fmla="*/ 30 w 89"/>
                <a:gd name="T5" fmla="*/ 72 h 102"/>
                <a:gd name="T6" fmla="*/ 0 w 89"/>
                <a:gd name="T7" fmla="*/ 102 h 102"/>
                <a:gd name="T8" fmla="*/ 66 w 89"/>
                <a:gd name="T9" fmla="*/ 102 h 102"/>
                <a:gd name="T10" fmla="*/ 88 w 89"/>
                <a:gd name="T11" fmla="*/ 56 h 102"/>
                <a:gd name="T12" fmla="*/ 89 w 89"/>
                <a:gd name="T13" fmla="*/ 6 h 102"/>
                <a:gd name="T14" fmla="*/ 71 w 89"/>
                <a:gd name="T15" fmla="*/ 0 h 102"/>
                <a:gd name="T16" fmla="*/ 71 w 89"/>
                <a:gd name="T17" fmla="*/ 0 h 102"/>
                <a:gd name="T18" fmla="*/ 71 w 89"/>
                <a:gd name="T19" fmla="*/ 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sp>
          <p:nvSpPr>
            <p:cNvPr id="4113" name="Freeform 17"/>
            <p:cNvSpPr>
              <a:spLocks/>
            </p:cNvSpPr>
            <p:nvPr/>
          </p:nvSpPr>
          <p:spPr bwMode="ltGray">
            <a:xfrm>
              <a:off x="5482" y="3367"/>
              <a:ext cx="278" cy="953"/>
            </a:xfrm>
            <a:custGeom>
              <a:avLst/>
              <a:gdLst>
                <a:gd name="T0" fmla="*/ 278 w 278"/>
                <a:gd name="T1" fmla="*/ 24 h 953"/>
                <a:gd name="T2" fmla="*/ 272 w 278"/>
                <a:gd name="T3" fmla="*/ 24 h 953"/>
                <a:gd name="T4" fmla="*/ 272 w 278"/>
                <a:gd name="T5" fmla="*/ 18 h 953"/>
                <a:gd name="T6" fmla="*/ 266 w 278"/>
                <a:gd name="T7" fmla="*/ 18 h 953"/>
                <a:gd name="T8" fmla="*/ 254 w 278"/>
                <a:gd name="T9" fmla="*/ 12 h 953"/>
                <a:gd name="T10" fmla="*/ 236 w 278"/>
                <a:gd name="T11" fmla="*/ 6 h 953"/>
                <a:gd name="T12" fmla="*/ 212 w 278"/>
                <a:gd name="T13" fmla="*/ 0 h 953"/>
                <a:gd name="T14" fmla="*/ 206 w 278"/>
                <a:gd name="T15" fmla="*/ 6 h 953"/>
                <a:gd name="T16" fmla="*/ 198 w 278"/>
                <a:gd name="T17" fmla="*/ 129 h 953"/>
                <a:gd name="T18" fmla="*/ 184 w 278"/>
                <a:gd name="T19" fmla="*/ 209 h 953"/>
                <a:gd name="T20" fmla="*/ 182 w 278"/>
                <a:gd name="T21" fmla="*/ 249 h 953"/>
                <a:gd name="T22" fmla="*/ 200 w 278"/>
                <a:gd name="T23" fmla="*/ 339 h 953"/>
                <a:gd name="T24" fmla="*/ 186 w 278"/>
                <a:gd name="T25" fmla="*/ 481 h 953"/>
                <a:gd name="T26" fmla="*/ 176 w 278"/>
                <a:gd name="T27" fmla="*/ 521 h 953"/>
                <a:gd name="T28" fmla="*/ 156 w 278"/>
                <a:gd name="T29" fmla="*/ 601 h 953"/>
                <a:gd name="T30" fmla="*/ 172 w 278"/>
                <a:gd name="T31" fmla="*/ 681 h 953"/>
                <a:gd name="T32" fmla="*/ 138 w 278"/>
                <a:gd name="T33" fmla="*/ 765 h 953"/>
                <a:gd name="T34" fmla="*/ 96 w 278"/>
                <a:gd name="T35" fmla="*/ 847 h 953"/>
                <a:gd name="T36" fmla="*/ 50 w 278"/>
                <a:gd name="T37" fmla="*/ 899 h 953"/>
                <a:gd name="T38" fmla="*/ 0 w 278"/>
                <a:gd name="T39" fmla="*/ 953 h 953"/>
                <a:gd name="T40" fmla="*/ 278 w 278"/>
                <a:gd name="T41" fmla="*/ 953 h 953"/>
                <a:gd name="T42" fmla="*/ 278 w 278"/>
                <a:gd name="T43" fmla="*/ 24 h 953"/>
                <a:gd name="T44" fmla="*/ 278 w 278"/>
                <a:gd name="T45" fmla="*/ 24 h 953"/>
                <a:gd name="T46" fmla="*/ 278 w 278"/>
                <a:gd name="T47" fmla="*/ 24 h 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a:noFill/>
            </a:ln>
            <a:extLst>
              <a:ext uri="{91240B29-F687-4F45-9708-019B960494DF}">
                <a14:hiddenLine xmlns:a14="http://schemas.microsoft.com/office/drawing/2010/main" w="9525">
                  <a:solidFill>
                    <a:srgbClr val="FF6FB8"/>
                  </a:solidFill>
                  <a:prstDash val="solid"/>
                  <a:round/>
                  <a:headEnd/>
                  <a:tailEnd/>
                </a14:hiddenLine>
              </a:ext>
            </a:extLst>
          </p:spPr>
          <p:txBody>
            <a:bodyPr/>
            <a:lstStyle/>
            <a:p>
              <a:pPr>
                <a:defRPr/>
              </a:pPr>
              <a:endParaRPr lang="en-US"/>
            </a:p>
          </p:txBody>
        </p:sp>
      </p:grpSp>
      <p:sp>
        <p:nvSpPr>
          <p:cNvPr id="4114" name="Rectangle 18"/>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115" name="Rectangle 19"/>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p>
        </p:txBody>
      </p:sp>
      <p:sp>
        <p:nvSpPr>
          <p:cNvPr id="4116"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US"/>
          </a:p>
        </p:txBody>
      </p:sp>
      <p:sp>
        <p:nvSpPr>
          <p:cNvPr id="4117" name="Rectangle 21"/>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56B82F4F-8634-4409-9E38-16433392920F}" type="slidenum">
              <a:rPr lang="en-US"/>
              <a:pPr>
                <a:defRPr/>
              </a:pPr>
              <a:t>‹#›</a:t>
            </a:fld>
            <a:endParaRPr lang="en-US"/>
          </a:p>
        </p:txBody>
      </p:sp>
      <p:sp>
        <p:nvSpPr>
          <p:cNvPr id="4118"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90"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3.emf"/><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www.let.rug.nl/usa/images/boston.jpg" TargetMode="Externa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04800" y="304800"/>
            <a:ext cx="8534400" cy="3733800"/>
          </a:xfrm>
        </p:spPr>
        <p:txBody>
          <a:bodyPr/>
          <a:lstStyle/>
          <a:p>
            <a:pPr eaLnBrk="1" hangingPunct="1">
              <a:defRPr/>
            </a:pPr>
            <a:r>
              <a:rPr lang="en-US" sz="6000" b="1" dirty="0" smtClean="0"/>
              <a:t>How does specialization encourage trade between countries?</a:t>
            </a:r>
          </a:p>
        </p:txBody>
      </p:sp>
      <p:sp>
        <p:nvSpPr>
          <p:cNvPr id="3" name="Subtitle 2"/>
          <p:cNvSpPr>
            <a:spLocks noGrp="1"/>
          </p:cNvSpPr>
          <p:nvPr>
            <p:ph type="subTitle" sz="quarter" idx="1"/>
          </p:nvPr>
        </p:nvSpPr>
        <p:spPr>
          <a:xfrm>
            <a:off x="228600" y="4495800"/>
            <a:ext cx="8763000" cy="2057400"/>
          </a:xfrm>
        </p:spPr>
        <p:txBody>
          <a:bodyPr/>
          <a:lstStyle/>
          <a:p>
            <a:pPr eaLnBrk="1" hangingPunct="1">
              <a:defRPr/>
            </a:pPr>
            <a:r>
              <a:rPr lang="en-US" sz="3200" b="1" dirty="0" smtClean="0"/>
              <a:t>SS6E2a, SS6E9a</a:t>
            </a:r>
          </a:p>
          <a:p>
            <a:pPr eaLnBrk="1" hangingPunct="1">
              <a:defRPr/>
            </a:pPr>
            <a:r>
              <a:rPr lang="en-US" sz="3200" b="1" dirty="0" smtClean="0"/>
              <a:t>Explain how specialization encourages trade between countries</a:t>
            </a:r>
          </a:p>
        </p:txBody>
      </p:sp>
    </p:spTree>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990600"/>
            <a:ext cx="7772400" cy="4572000"/>
          </a:xfrm>
        </p:spPr>
        <p:txBody>
          <a:bodyPr/>
          <a:lstStyle/>
          <a:p>
            <a:pPr>
              <a:defRPr/>
            </a:pPr>
            <a:r>
              <a:rPr lang="en-US" sz="6000" b="1" dirty="0" smtClean="0"/>
              <a:t>International trade involves countries from all over the world engaging in voluntary trade.</a:t>
            </a:r>
            <a:endParaRPr lang="en-US" sz="6000" b="1" dirty="0"/>
          </a:p>
        </p:txBody>
      </p:sp>
    </p:spTree>
    <p:extLst>
      <p:ext uri="{BB962C8B-B14F-4D97-AF65-F5344CB8AC3E}">
        <p14:creationId xmlns:p14="http://schemas.microsoft.com/office/powerpoint/2010/main" val="2884714429"/>
      </p:ext>
    </p:extLst>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152400"/>
            <a:ext cx="7772400" cy="1654175"/>
          </a:xfrm>
        </p:spPr>
        <p:txBody>
          <a:bodyPr/>
          <a:lstStyle/>
          <a:p>
            <a:pPr>
              <a:defRPr/>
            </a:pPr>
            <a:r>
              <a:rPr lang="en-US" sz="4800" b="1" dirty="0"/>
              <a:t>Currency Exchange &amp;</a:t>
            </a:r>
            <a:br>
              <a:rPr lang="en-US" sz="4800" b="1" dirty="0"/>
            </a:br>
            <a:r>
              <a:rPr lang="en-US" sz="4800" b="1" dirty="0"/>
              <a:t>International Trade </a:t>
            </a:r>
            <a:endParaRPr lang="en-US" b="1" dirty="0"/>
          </a:p>
        </p:txBody>
      </p:sp>
      <p:sp>
        <p:nvSpPr>
          <p:cNvPr id="3" name="Subtitle 2"/>
          <p:cNvSpPr>
            <a:spLocks noGrp="1"/>
          </p:cNvSpPr>
          <p:nvPr>
            <p:ph type="subTitle" sz="quarter" idx="1"/>
          </p:nvPr>
        </p:nvSpPr>
        <p:spPr>
          <a:xfrm>
            <a:off x="228600" y="2362200"/>
            <a:ext cx="8610600" cy="3733800"/>
          </a:xfrm>
        </p:spPr>
        <p:txBody>
          <a:bodyPr/>
          <a:lstStyle/>
          <a:p>
            <a:pPr>
              <a:defRPr/>
            </a:pPr>
            <a:r>
              <a:rPr lang="en-US" sz="4400" b="1" dirty="0" smtClean="0">
                <a:solidFill>
                  <a:schemeClr val="tx2"/>
                </a:solidFill>
              </a:rPr>
              <a:t>Exchange rates provide a procedure for determining the value of one’s currency in terms of another’s currency.</a:t>
            </a:r>
          </a:p>
        </p:txBody>
      </p:sp>
    </p:spTree>
    <p:extLst>
      <p:ext uri="{BB962C8B-B14F-4D97-AF65-F5344CB8AC3E}">
        <p14:creationId xmlns:p14="http://schemas.microsoft.com/office/powerpoint/2010/main" val="1675930956"/>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57200" y="533400"/>
            <a:ext cx="8305800" cy="2438400"/>
          </a:xfrm>
        </p:spPr>
        <p:txBody>
          <a:bodyPr/>
          <a:lstStyle/>
          <a:p>
            <a:pPr>
              <a:defRPr/>
            </a:pPr>
            <a:r>
              <a:rPr lang="en-US" sz="4400" b="1" dirty="0" smtClean="0"/>
              <a:t>Sometimes countries set up Trade Barriers to restrict trade because they want to sell and produce their own goods.</a:t>
            </a:r>
            <a:endParaRPr lang="en-US" sz="4400" b="1" dirty="0"/>
          </a:p>
        </p:txBody>
      </p:sp>
      <p:sp>
        <p:nvSpPr>
          <p:cNvPr id="5" name="Title 1"/>
          <p:cNvSpPr txBox="1">
            <a:spLocks/>
          </p:cNvSpPr>
          <p:nvPr/>
        </p:nvSpPr>
        <p:spPr bwMode="auto">
          <a:xfrm>
            <a:off x="533400" y="3048000"/>
            <a:ext cx="8001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lvl1pPr algn="ctr" rtl="0" eaLnBrk="0" fontAlgn="base" hangingPunct="0">
              <a:spcBef>
                <a:spcPct val="0"/>
              </a:spcBef>
              <a:spcAft>
                <a:spcPct val="0"/>
              </a:spcAft>
              <a:defRPr sz="57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algn="l">
              <a:defRPr/>
            </a:pPr>
            <a:r>
              <a:rPr lang="en-US" sz="4400" b="1" kern="0" dirty="0" smtClean="0"/>
              <a:t>Trade Barriers include:</a:t>
            </a:r>
          </a:p>
          <a:p>
            <a:pPr>
              <a:defRPr/>
            </a:pPr>
            <a:endParaRPr lang="en-US" sz="2800" kern="0" dirty="0" smtClean="0"/>
          </a:p>
          <a:p>
            <a:pPr marL="571500" indent="-571500" algn="l">
              <a:buFont typeface="Arial" pitchFamily="34" charset="0"/>
              <a:buChar char="•"/>
              <a:defRPr/>
            </a:pPr>
            <a:r>
              <a:rPr lang="en-US" sz="4400" b="1" kern="0" dirty="0" smtClean="0"/>
              <a:t>Tariff</a:t>
            </a:r>
          </a:p>
          <a:p>
            <a:pPr marL="571500" indent="-571500" algn="l">
              <a:buFont typeface="Arial" pitchFamily="34" charset="0"/>
              <a:buChar char="•"/>
              <a:defRPr/>
            </a:pPr>
            <a:r>
              <a:rPr lang="en-US" sz="4400" b="1" kern="0" dirty="0" smtClean="0"/>
              <a:t>Quota</a:t>
            </a:r>
          </a:p>
          <a:p>
            <a:pPr marL="571500" indent="-571500" algn="l">
              <a:buFont typeface="Arial" pitchFamily="34" charset="0"/>
              <a:buChar char="•"/>
              <a:defRPr/>
            </a:pPr>
            <a:r>
              <a:rPr lang="en-US" sz="4400" b="1" kern="0" dirty="0" smtClean="0"/>
              <a:t>Embargo</a:t>
            </a:r>
            <a:endParaRPr lang="en-US" sz="4400" b="1" kern="0" dirty="0"/>
          </a:p>
        </p:txBody>
      </p:sp>
    </p:spTree>
    <p:extLst>
      <p:ext uri="{BB962C8B-B14F-4D97-AF65-F5344CB8AC3E}">
        <p14:creationId xmlns:p14="http://schemas.microsoft.com/office/powerpoint/2010/main" val="1165463080"/>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09600" y="228600"/>
            <a:ext cx="7772400" cy="1066800"/>
          </a:xfrm>
        </p:spPr>
        <p:txBody>
          <a:bodyPr/>
          <a:lstStyle/>
          <a:p>
            <a:pPr>
              <a:defRPr/>
            </a:pPr>
            <a:r>
              <a:rPr lang="en-US" dirty="0" smtClean="0"/>
              <a:t>Trade Barrier: Tariff</a:t>
            </a:r>
            <a:endParaRPr lang="en-US" dirty="0"/>
          </a:p>
        </p:txBody>
      </p:sp>
      <p:sp>
        <p:nvSpPr>
          <p:cNvPr id="3" name="Subtitle 2"/>
          <p:cNvSpPr>
            <a:spLocks noGrp="1"/>
          </p:cNvSpPr>
          <p:nvPr>
            <p:ph type="subTitle" sz="quarter" idx="1"/>
          </p:nvPr>
        </p:nvSpPr>
        <p:spPr>
          <a:xfrm>
            <a:off x="457200" y="1676400"/>
            <a:ext cx="8382000" cy="4495800"/>
          </a:xfrm>
        </p:spPr>
        <p:txBody>
          <a:bodyPr/>
          <a:lstStyle/>
          <a:p>
            <a:pPr>
              <a:defRPr/>
            </a:pPr>
            <a:r>
              <a:rPr lang="en-US" sz="4800" b="1" dirty="0" smtClean="0"/>
              <a:t>Tariffs are taxes placed on imported goods.</a:t>
            </a:r>
          </a:p>
          <a:p>
            <a:pPr>
              <a:defRPr/>
            </a:pPr>
            <a:endParaRPr lang="en-US" sz="1600" dirty="0"/>
          </a:p>
          <a:p>
            <a:pPr>
              <a:defRPr/>
            </a:pPr>
            <a:r>
              <a:rPr lang="en-US" b="1" dirty="0" smtClean="0"/>
              <a:t>Tariffs cause the consumer to pay a higher price for an imported item, increasing the demand for a lower-priced item produced domestically.</a:t>
            </a:r>
            <a:endParaRPr lang="en-US" b="1" dirty="0"/>
          </a:p>
        </p:txBody>
      </p:sp>
    </p:spTree>
    <p:extLst>
      <p:ext uri="{BB962C8B-B14F-4D97-AF65-F5344CB8AC3E}">
        <p14:creationId xmlns:p14="http://schemas.microsoft.com/office/powerpoint/2010/main" val="2228418638"/>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712787"/>
          </a:xfrm>
        </p:spPr>
        <p:txBody>
          <a:bodyPr/>
          <a:lstStyle/>
          <a:p>
            <a:pPr eaLnBrk="1" hangingPunct="1">
              <a:defRPr/>
            </a:pPr>
            <a:r>
              <a:rPr lang="en-US" sz="6000" b="1" dirty="0" smtClean="0"/>
              <a:t>Trade Barriers: Tariffs</a:t>
            </a:r>
          </a:p>
        </p:txBody>
      </p:sp>
      <p:sp>
        <p:nvSpPr>
          <p:cNvPr id="12291" name="Rectangle 3"/>
          <p:cNvSpPr>
            <a:spLocks noGrp="1" noChangeArrowheads="1"/>
          </p:cNvSpPr>
          <p:nvPr>
            <p:ph type="body" idx="1"/>
          </p:nvPr>
        </p:nvSpPr>
        <p:spPr>
          <a:xfrm>
            <a:off x="141512" y="1600200"/>
            <a:ext cx="4953000" cy="762000"/>
          </a:xfrm>
        </p:spPr>
        <p:txBody>
          <a:bodyPr/>
          <a:lstStyle/>
          <a:p>
            <a:pPr marL="0" indent="0" eaLnBrk="1" hangingPunct="1">
              <a:buFont typeface="Wingdings" pitchFamily="2" charset="2"/>
              <a:buNone/>
              <a:defRPr/>
            </a:pPr>
            <a:r>
              <a:rPr lang="en-US" b="1" dirty="0" smtClean="0"/>
              <a:t>American Revolution</a:t>
            </a:r>
          </a:p>
        </p:txBody>
      </p:sp>
      <p:pic>
        <p:nvPicPr>
          <p:cNvPr id="28676" name="Picture 5" descr="teaparty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646488"/>
            <a:ext cx="1981200" cy="181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7" descr="teaparty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2175" y="5581650"/>
            <a:ext cx="2028825" cy="104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11" descr="boston">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028950"/>
            <a:ext cx="4762500"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81600" y="1295400"/>
            <a:ext cx="3810000" cy="2135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9126769"/>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09600" y="152400"/>
            <a:ext cx="7772400" cy="1066800"/>
          </a:xfrm>
        </p:spPr>
        <p:txBody>
          <a:bodyPr/>
          <a:lstStyle/>
          <a:p>
            <a:pPr>
              <a:defRPr/>
            </a:pPr>
            <a:r>
              <a:rPr lang="en-US" b="1" dirty="0" smtClean="0"/>
              <a:t>Trade Barrier: Quotas</a:t>
            </a:r>
            <a:endParaRPr lang="en-US" b="1" dirty="0"/>
          </a:p>
        </p:txBody>
      </p:sp>
      <p:sp>
        <p:nvSpPr>
          <p:cNvPr id="3" name="Subtitle 2"/>
          <p:cNvSpPr>
            <a:spLocks noGrp="1"/>
          </p:cNvSpPr>
          <p:nvPr>
            <p:ph type="subTitle" sz="quarter" idx="1"/>
          </p:nvPr>
        </p:nvSpPr>
        <p:spPr>
          <a:xfrm>
            <a:off x="304800" y="1524000"/>
            <a:ext cx="8534400" cy="4495800"/>
          </a:xfrm>
        </p:spPr>
        <p:txBody>
          <a:bodyPr/>
          <a:lstStyle/>
          <a:p>
            <a:pPr>
              <a:defRPr/>
            </a:pPr>
            <a:r>
              <a:rPr lang="en-US" sz="4800" b="1" dirty="0" smtClean="0"/>
              <a:t>Quotas are limits on the amount of a good that can be imported into a country.</a:t>
            </a:r>
          </a:p>
          <a:p>
            <a:pPr>
              <a:defRPr/>
            </a:pPr>
            <a:endParaRPr lang="en-US" sz="1600" dirty="0"/>
          </a:p>
          <a:p>
            <a:pPr>
              <a:defRPr/>
            </a:pPr>
            <a:r>
              <a:rPr lang="en-US" b="1" dirty="0" smtClean="0"/>
              <a:t>Quotas can cause shortages that cause prices to rise.</a:t>
            </a:r>
            <a:endParaRPr lang="en-US" b="1" dirty="0"/>
          </a:p>
        </p:txBody>
      </p:sp>
    </p:spTree>
    <p:extLst>
      <p:ext uri="{BB962C8B-B14F-4D97-AF65-F5344CB8AC3E}">
        <p14:creationId xmlns:p14="http://schemas.microsoft.com/office/powerpoint/2010/main" val="1891456955"/>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295400" y="304800"/>
            <a:ext cx="6858000" cy="1752600"/>
          </a:xfrm>
        </p:spPr>
        <p:txBody>
          <a:bodyPr/>
          <a:lstStyle/>
          <a:p>
            <a:pPr>
              <a:defRPr/>
            </a:pPr>
            <a:r>
              <a:rPr lang="en-US" b="1" dirty="0" smtClean="0"/>
              <a:t>Trade Barrier: </a:t>
            </a:r>
            <a:br>
              <a:rPr lang="en-US" b="1" dirty="0" smtClean="0"/>
            </a:br>
            <a:r>
              <a:rPr lang="en-US" b="1" dirty="0" smtClean="0"/>
              <a:t>Embargos</a:t>
            </a:r>
            <a:endParaRPr lang="en-US" b="1" dirty="0"/>
          </a:p>
        </p:txBody>
      </p:sp>
      <p:sp>
        <p:nvSpPr>
          <p:cNvPr id="3" name="Subtitle 2"/>
          <p:cNvSpPr>
            <a:spLocks noGrp="1"/>
          </p:cNvSpPr>
          <p:nvPr>
            <p:ph type="subTitle" sz="quarter" idx="1"/>
          </p:nvPr>
        </p:nvSpPr>
        <p:spPr>
          <a:xfrm>
            <a:off x="381000" y="2286000"/>
            <a:ext cx="8382000" cy="4114800"/>
          </a:xfrm>
        </p:spPr>
        <p:txBody>
          <a:bodyPr/>
          <a:lstStyle/>
          <a:p>
            <a:pPr>
              <a:defRPr/>
            </a:pPr>
            <a:r>
              <a:rPr lang="en-US" sz="4800" b="1" dirty="0" smtClean="0"/>
              <a:t>Embargoes forbid trade with another country.</a:t>
            </a:r>
          </a:p>
          <a:p>
            <a:pPr>
              <a:defRPr/>
            </a:pPr>
            <a:endParaRPr lang="en-US" sz="3200" dirty="0"/>
          </a:p>
          <a:p>
            <a:pPr>
              <a:defRPr/>
            </a:pPr>
            <a:r>
              <a:rPr lang="en-US" b="1" dirty="0" smtClean="0"/>
              <a:t>The United States had a trade embargo with South Africa during apartheid.</a:t>
            </a:r>
            <a:endParaRPr lang="en-US" b="1" dirty="0"/>
          </a:p>
        </p:txBody>
      </p:sp>
    </p:spTree>
    <p:extLst>
      <p:ext uri="{BB962C8B-B14F-4D97-AF65-F5344CB8AC3E}">
        <p14:creationId xmlns:p14="http://schemas.microsoft.com/office/powerpoint/2010/main" val="2056690736"/>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533400"/>
            <a:ext cx="7543800" cy="1139825"/>
          </a:xfrm>
        </p:spPr>
        <p:txBody>
          <a:bodyPr/>
          <a:lstStyle/>
          <a:p>
            <a:pPr eaLnBrk="1" hangingPunct="1">
              <a:defRPr/>
            </a:pPr>
            <a:r>
              <a:rPr lang="en-US" sz="6000" dirty="0" smtClean="0"/>
              <a:t>Trade Barriers: </a:t>
            </a:r>
            <a:br>
              <a:rPr lang="en-US" sz="6000" dirty="0" smtClean="0"/>
            </a:br>
            <a:r>
              <a:rPr lang="en-US" sz="6000" dirty="0" smtClean="0"/>
              <a:t>Embargos</a:t>
            </a:r>
          </a:p>
        </p:txBody>
      </p:sp>
      <p:sp>
        <p:nvSpPr>
          <p:cNvPr id="18435" name="Rectangle 3"/>
          <p:cNvSpPr>
            <a:spLocks noGrp="1" noChangeArrowheads="1"/>
          </p:cNvSpPr>
          <p:nvPr>
            <p:ph type="body" idx="1"/>
          </p:nvPr>
        </p:nvSpPr>
        <p:spPr>
          <a:xfrm>
            <a:off x="457200" y="2286000"/>
            <a:ext cx="8229600" cy="4114800"/>
          </a:xfrm>
        </p:spPr>
        <p:txBody>
          <a:bodyPr/>
          <a:lstStyle/>
          <a:p>
            <a:pPr marL="0" indent="0" algn="ctr" eaLnBrk="1" hangingPunct="1">
              <a:buFont typeface="Wingdings" pitchFamily="2" charset="2"/>
              <a:buNone/>
              <a:defRPr/>
            </a:pPr>
            <a:r>
              <a:rPr lang="en-US" sz="3600" b="1" dirty="0" smtClean="0"/>
              <a:t>Embargoes usually happen for political reasons.  Because the  United States does not want to support countries that may support terrorism, it has used embargos against Iran, Iraq, and Syria.</a:t>
            </a:r>
          </a:p>
        </p:txBody>
      </p:sp>
    </p:spTree>
    <p:extLst>
      <p:ext uri="{BB962C8B-B14F-4D97-AF65-F5344CB8AC3E}">
        <p14:creationId xmlns:p14="http://schemas.microsoft.com/office/powerpoint/2010/main" val="1276014480"/>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04800" y="152400"/>
            <a:ext cx="8382000" cy="1828800"/>
          </a:xfrm>
        </p:spPr>
        <p:txBody>
          <a:bodyPr/>
          <a:lstStyle/>
          <a:p>
            <a:pPr>
              <a:defRPr/>
            </a:pPr>
            <a:r>
              <a:rPr lang="en-US" sz="3600" dirty="0" smtClean="0"/>
              <a:t>Use the Factors of Voluntary Trade Graphic Organizer to take notes on Specialization during this presentation.</a:t>
            </a:r>
            <a:endParaRPr lang="en-US" sz="3600" dirty="0"/>
          </a:p>
        </p:txBody>
      </p:sp>
      <p:graphicFrame>
        <p:nvGraphicFramePr>
          <p:cNvPr id="4099" name="Object 3"/>
          <p:cNvGraphicFramePr>
            <a:graphicFrameLocks noChangeAspect="1"/>
          </p:cNvGraphicFramePr>
          <p:nvPr/>
        </p:nvGraphicFramePr>
        <p:xfrm>
          <a:off x="1676400" y="2286000"/>
          <a:ext cx="5715000" cy="4281488"/>
        </p:xfrm>
        <a:graphic>
          <a:graphicData uri="http://schemas.openxmlformats.org/presentationml/2006/ole">
            <mc:AlternateContent xmlns:mc="http://schemas.openxmlformats.org/markup-compatibility/2006">
              <mc:Choice xmlns:v="urn:schemas-microsoft-com:vml" Requires="v">
                <p:oleObj spid="_x0000_s4104" name="Document" r:id="rId5" imgW="9237127" imgH="6919976" progId="Word.Document.8">
                  <p:embed/>
                </p:oleObj>
              </mc:Choice>
              <mc:Fallback>
                <p:oleObj name="Document" r:id="rId5" imgW="9237127" imgH="6919976" progId="Word.Documen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2286000"/>
                        <a:ext cx="5715000" cy="4281488"/>
                      </a:xfrm>
                      <a:prstGeom prst="rect">
                        <a:avLst/>
                      </a:prstGeom>
                      <a:solidFill>
                        <a:srgbClr val="FFFFFF"/>
                      </a:solidFill>
                      <a:ln w="9525">
                        <a:solidFill>
                          <a:srgbClr val="000000"/>
                        </a:solidFill>
                        <a:miter lim="800000"/>
                        <a:headEnd/>
                        <a:tailEnd/>
                      </a:ln>
                    </p:spPr>
                  </p:pic>
                </p:oleObj>
              </mc:Fallback>
            </mc:AlternateContent>
          </a:graphicData>
        </a:graphic>
      </p:graphicFrame>
    </p:spTree>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409075" y="533400"/>
            <a:ext cx="8229600" cy="2362200"/>
          </a:xfrm>
        </p:spPr>
        <p:txBody>
          <a:bodyPr/>
          <a:lstStyle/>
          <a:p>
            <a:pPr>
              <a:defRPr/>
            </a:pPr>
            <a:r>
              <a:rPr lang="en-US" sz="4000" b="1" dirty="0" smtClean="0"/>
              <a:t>Specialization encourages voluntary trade and can be a positive factor in a country’s economy.</a:t>
            </a:r>
            <a:endParaRPr lang="en-US" sz="4000" b="1" dirty="0"/>
          </a:p>
        </p:txBody>
      </p:sp>
      <p:sp>
        <p:nvSpPr>
          <p:cNvPr id="3" name="Rectangle 2"/>
          <p:cNvSpPr/>
          <p:nvPr/>
        </p:nvSpPr>
        <p:spPr>
          <a:xfrm>
            <a:off x="609600" y="3429000"/>
            <a:ext cx="7924800" cy="2554545"/>
          </a:xfrm>
          <a:prstGeom prst="rect">
            <a:avLst/>
          </a:prstGeom>
        </p:spPr>
        <p:txBody>
          <a:bodyPr wrap="square">
            <a:spAutoFit/>
          </a:bodyPr>
          <a:lstStyle/>
          <a:p>
            <a:pPr algn="ctr"/>
            <a:r>
              <a:rPr lang="en-US" sz="4000" b="1" u="sng" kern="0" dirty="0">
                <a:solidFill>
                  <a:srgbClr val="FFFFCC"/>
                </a:solidFill>
                <a:effectLst>
                  <a:outerShdw blurRad="38100" dist="38100" dir="2700000" algn="tl">
                    <a:srgbClr val="000000"/>
                  </a:outerShdw>
                </a:effectLst>
                <a:latin typeface="Arial"/>
                <a:ea typeface="+mj-ea"/>
                <a:cs typeface="Arial"/>
              </a:rPr>
              <a:t>Specialization</a:t>
            </a:r>
            <a:r>
              <a:rPr lang="en-US" sz="4000" b="1" kern="0" dirty="0">
                <a:solidFill>
                  <a:srgbClr val="FFFFCC"/>
                </a:solidFill>
                <a:effectLst>
                  <a:outerShdw blurRad="38100" dist="38100" dir="2700000" algn="tl">
                    <a:srgbClr val="000000"/>
                  </a:outerShdw>
                </a:effectLst>
                <a:latin typeface="Arial"/>
                <a:ea typeface="+mj-ea"/>
                <a:cs typeface="Arial"/>
              </a:rPr>
              <a:t> occurs when one country can produce a good or service at a lower opportunity cost than another country.</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152400"/>
            <a:ext cx="9144000" cy="1524000"/>
          </a:xfrm>
        </p:spPr>
        <p:txBody>
          <a:bodyPr/>
          <a:lstStyle/>
          <a:p>
            <a:r>
              <a:rPr lang="en-US" altLang="en-US" sz="3200" smtClean="0">
                <a:solidFill>
                  <a:srgbClr val="000000"/>
                </a:solidFill>
                <a:effectLst/>
              </a:rPr>
              <a:t>Vocabulary Review: </a:t>
            </a:r>
            <a:br>
              <a:rPr lang="en-US" altLang="en-US" sz="3200" smtClean="0">
                <a:solidFill>
                  <a:srgbClr val="000000"/>
                </a:solidFill>
                <a:effectLst/>
              </a:rPr>
            </a:br>
            <a:r>
              <a:rPr lang="en-US" altLang="en-US" sz="3200" smtClean="0">
                <a:solidFill>
                  <a:srgbClr val="000000"/>
                </a:solidFill>
                <a:effectLst/>
              </a:rPr>
              <a:t>With a seat partner determine whether the images represent a good or a service. </a:t>
            </a:r>
          </a:p>
        </p:txBody>
      </p:sp>
      <p:pic>
        <p:nvPicPr>
          <p:cNvPr id="73730" name="Picture 2" descr="http://i-cdn.phonearena.com/images/phones/42885-xlarge/Apple-iPhone-5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981200"/>
            <a:ext cx="1247775"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2" name="Picture 4" descr="http://www.hji.co.uk/wp-content/uploads/mt/hairdressersjournalweb/blogs/2012/03/18/photos/Classic-Bob_1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8300" y="1981200"/>
            <a:ext cx="2706688" cy="15240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pic>
        <p:nvPicPr>
          <p:cNvPr id="73734" name="Picture 6" descr="http://michaelhyatt.com/wp-content/uploads/2009/07/survey-which-book-spine-design-do-you-like-best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4529138"/>
            <a:ext cx="241617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6" name="Picture 8" descr="http://www.imotors.com/Images/Default/small_ca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10325" y="1828800"/>
            <a:ext cx="2438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8" name="Picture 10" descr="http://www.executivewomennetworkingblog.com/uploads/image/nails-iStock_000019011634XSmall.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 y="4102100"/>
            <a:ext cx="1878013" cy="2200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3740" name="Picture 12" descr="http://www.5harfliler.com/wp-content/uploads/2013/05/mc-drive-thru.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91200" y="4256088"/>
            <a:ext cx="3057525" cy="2035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30513" y="2133600"/>
            <a:ext cx="2676525" cy="1016000"/>
          </a:xfrm>
          <a:prstGeom prst="rect">
            <a:avLst/>
          </a:prstGeom>
          <a:solidFill>
            <a:srgbClr val="FFFFFF"/>
          </a:solidFill>
          <a:ln>
            <a:solidFill>
              <a:srgbClr val="FF0000"/>
            </a:solidFill>
          </a:ln>
        </p:spPr>
        <p:txBody>
          <a:bodyPr>
            <a:spAutoFit/>
          </a:bodyPr>
          <a:lstStyle/>
          <a:p>
            <a:pPr algn="ctr">
              <a:defRPr/>
            </a:pPr>
            <a:r>
              <a:rPr lang="en-US" sz="6000" b="1" dirty="0">
                <a:solidFill>
                  <a:srgbClr val="FF0000"/>
                </a:solidFill>
                <a:latin typeface="+mj-lt"/>
              </a:rPr>
              <a:t>Goods</a:t>
            </a:r>
          </a:p>
        </p:txBody>
      </p:sp>
      <p:sp>
        <p:nvSpPr>
          <p:cNvPr id="4" name="TextBox 3"/>
          <p:cNvSpPr txBox="1"/>
          <p:nvPr/>
        </p:nvSpPr>
        <p:spPr>
          <a:xfrm>
            <a:off x="2438400" y="3352800"/>
            <a:ext cx="3429000" cy="1016000"/>
          </a:xfrm>
          <a:prstGeom prst="rect">
            <a:avLst/>
          </a:prstGeom>
          <a:solidFill>
            <a:srgbClr val="FFFFFF"/>
          </a:solidFill>
          <a:ln>
            <a:solidFill>
              <a:srgbClr val="FF0000"/>
            </a:solidFill>
          </a:ln>
        </p:spPr>
        <p:txBody>
          <a:bodyPr>
            <a:spAutoFit/>
          </a:bodyPr>
          <a:lstStyle/>
          <a:p>
            <a:pPr algn="ctr">
              <a:defRPr/>
            </a:pPr>
            <a:r>
              <a:rPr lang="en-US" sz="6000" b="1" dirty="0">
                <a:solidFill>
                  <a:srgbClr val="FF0000"/>
                </a:solidFill>
                <a:latin typeface="+mj-lt"/>
              </a:rPr>
              <a:t>Services</a:t>
            </a:r>
          </a:p>
        </p:txBody>
      </p:sp>
    </p:spTree>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000"/>
                                        <p:tgtEl>
                                          <p:spTgt spid="2"/>
                                        </p:tgtEl>
                                      </p:cBhvr>
                                    </p:animEffect>
                                  </p:childTnLst>
                                </p:cTn>
                              </p:par>
                            </p:childTnLst>
                          </p:cTn>
                        </p:par>
                        <p:par>
                          <p:cTn id="8" fill="hold" nodeType="afterGroup">
                            <p:stCondLst>
                              <p:cond delay="1500"/>
                            </p:stCondLst>
                            <p:childTnLst>
                              <p:par>
                                <p:cTn id="9" presetID="31" presetClass="entr" presetSubtype="0" fill="hold" nodeType="afterEffect">
                                  <p:stCondLst>
                                    <p:cond delay="3500"/>
                                  </p:stCondLst>
                                  <p:childTnLst>
                                    <p:set>
                                      <p:cBhvr>
                                        <p:cTn id="10" dur="1" fill="hold">
                                          <p:stCondLst>
                                            <p:cond delay="0"/>
                                          </p:stCondLst>
                                        </p:cTn>
                                        <p:tgtEl>
                                          <p:spTgt spid="73730"/>
                                        </p:tgtEl>
                                        <p:attrNameLst>
                                          <p:attrName>style.visibility</p:attrName>
                                        </p:attrNameLst>
                                      </p:cBhvr>
                                      <p:to>
                                        <p:strVal val="visible"/>
                                      </p:to>
                                    </p:set>
                                    <p:anim calcmode="lin" valueType="num">
                                      <p:cBhvr>
                                        <p:cTn id="11" dur="1000" fill="hold"/>
                                        <p:tgtEl>
                                          <p:spTgt spid="73730"/>
                                        </p:tgtEl>
                                        <p:attrNameLst>
                                          <p:attrName>ppt_w</p:attrName>
                                        </p:attrNameLst>
                                      </p:cBhvr>
                                      <p:tavLst>
                                        <p:tav tm="0">
                                          <p:val>
                                            <p:fltVal val="0"/>
                                          </p:val>
                                        </p:tav>
                                        <p:tav tm="100000">
                                          <p:val>
                                            <p:strVal val="#ppt_w"/>
                                          </p:val>
                                        </p:tav>
                                      </p:tavLst>
                                    </p:anim>
                                    <p:anim calcmode="lin" valueType="num">
                                      <p:cBhvr>
                                        <p:cTn id="12" dur="1000" fill="hold"/>
                                        <p:tgtEl>
                                          <p:spTgt spid="73730"/>
                                        </p:tgtEl>
                                        <p:attrNameLst>
                                          <p:attrName>ppt_h</p:attrName>
                                        </p:attrNameLst>
                                      </p:cBhvr>
                                      <p:tavLst>
                                        <p:tav tm="0">
                                          <p:val>
                                            <p:fltVal val="0"/>
                                          </p:val>
                                        </p:tav>
                                        <p:tav tm="100000">
                                          <p:val>
                                            <p:strVal val="#ppt_h"/>
                                          </p:val>
                                        </p:tav>
                                      </p:tavLst>
                                    </p:anim>
                                    <p:anim calcmode="lin" valueType="num">
                                      <p:cBhvr>
                                        <p:cTn id="13" dur="1000" fill="hold"/>
                                        <p:tgtEl>
                                          <p:spTgt spid="73730"/>
                                        </p:tgtEl>
                                        <p:attrNameLst>
                                          <p:attrName>style.rotation</p:attrName>
                                        </p:attrNameLst>
                                      </p:cBhvr>
                                      <p:tavLst>
                                        <p:tav tm="0">
                                          <p:val>
                                            <p:fltVal val="90"/>
                                          </p:val>
                                        </p:tav>
                                        <p:tav tm="100000">
                                          <p:val>
                                            <p:fltVal val="0"/>
                                          </p:val>
                                        </p:tav>
                                      </p:tavLst>
                                    </p:anim>
                                    <p:animEffect transition="in" filter="fade">
                                      <p:cBhvr>
                                        <p:cTn id="14" dur="1000"/>
                                        <p:tgtEl>
                                          <p:spTgt spid="73730"/>
                                        </p:tgtEl>
                                      </p:cBhvr>
                                    </p:animEffect>
                                  </p:childTnLst>
                                </p:cTn>
                              </p:par>
                            </p:childTnLst>
                          </p:cTn>
                        </p:par>
                        <p:par>
                          <p:cTn id="15" fill="hold" nodeType="afterGroup">
                            <p:stCondLst>
                              <p:cond delay="6000"/>
                            </p:stCondLst>
                            <p:childTnLst>
                              <p:par>
                                <p:cTn id="16" presetID="31" presetClass="entr" presetSubtype="0" fill="hold" nodeType="afterEffect">
                                  <p:stCondLst>
                                    <p:cond delay="3500"/>
                                  </p:stCondLst>
                                  <p:childTnLst>
                                    <p:set>
                                      <p:cBhvr>
                                        <p:cTn id="17" dur="1" fill="hold">
                                          <p:stCondLst>
                                            <p:cond delay="0"/>
                                          </p:stCondLst>
                                        </p:cTn>
                                        <p:tgtEl>
                                          <p:spTgt spid="73738"/>
                                        </p:tgtEl>
                                        <p:attrNameLst>
                                          <p:attrName>style.visibility</p:attrName>
                                        </p:attrNameLst>
                                      </p:cBhvr>
                                      <p:to>
                                        <p:strVal val="visible"/>
                                      </p:to>
                                    </p:set>
                                    <p:anim calcmode="lin" valueType="num">
                                      <p:cBhvr>
                                        <p:cTn id="18" dur="1000" fill="hold"/>
                                        <p:tgtEl>
                                          <p:spTgt spid="73738"/>
                                        </p:tgtEl>
                                        <p:attrNameLst>
                                          <p:attrName>ppt_w</p:attrName>
                                        </p:attrNameLst>
                                      </p:cBhvr>
                                      <p:tavLst>
                                        <p:tav tm="0">
                                          <p:val>
                                            <p:fltVal val="0"/>
                                          </p:val>
                                        </p:tav>
                                        <p:tav tm="100000">
                                          <p:val>
                                            <p:strVal val="#ppt_w"/>
                                          </p:val>
                                        </p:tav>
                                      </p:tavLst>
                                    </p:anim>
                                    <p:anim calcmode="lin" valueType="num">
                                      <p:cBhvr>
                                        <p:cTn id="19" dur="1000" fill="hold"/>
                                        <p:tgtEl>
                                          <p:spTgt spid="73738"/>
                                        </p:tgtEl>
                                        <p:attrNameLst>
                                          <p:attrName>ppt_h</p:attrName>
                                        </p:attrNameLst>
                                      </p:cBhvr>
                                      <p:tavLst>
                                        <p:tav tm="0">
                                          <p:val>
                                            <p:fltVal val="0"/>
                                          </p:val>
                                        </p:tav>
                                        <p:tav tm="100000">
                                          <p:val>
                                            <p:strVal val="#ppt_h"/>
                                          </p:val>
                                        </p:tav>
                                      </p:tavLst>
                                    </p:anim>
                                    <p:anim calcmode="lin" valueType="num">
                                      <p:cBhvr>
                                        <p:cTn id="20" dur="1000" fill="hold"/>
                                        <p:tgtEl>
                                          <p:spTgt spid="73738"/>
                                        </p:tgtEl>
                                        <p:attrNameLst>
                                          <p:attrName>style.rotation</p:attrName>
                                        </p:attrNameLst>
                                      </p:cBhvr>
                                      <p:tavLst>
                                        <p:tav tm="0">
                                          <p:val>
                                            <p:fltVal val="90"/>
                                          </p:val>
                                        </p:tav>
                                        <p:tav tm="100000">
                                          <p:val>
                                            <p:fltVal val="0"/>
                                          </p:val>
                                        </p:tav>
                                      </p:tavLst>
                                    </p:anim>
                                    <p:animEffect transition="in" filter="fade">
                                      <p:cBhvr>
                                        <p:cTn id="21" dur="1000"/>
                                        <p:tgtEl>
                                          <p:spTgt spid="73738"/>
                                        </p:tgtEl>
                                      </p:cBhvr>
                                    </p:animEffect>
                                  </p:childTnLst>
                                </p:cTn>
                              </p:par>
                            </p:childTnLst>
                          </p:cTn>
                        </p:par>
                        <p:par>
                          <p:cTn id="22" fill="hold" nodeType="afterGroup">
                            <p:stCondLst>
                              <p:cond delay="10500"/>
                            </p:stCondLst>
                            <p:childTnLst>
                              <p:par>
                                <p:cTn id="23" presetID="31" presetClass="entr" presetSubtype="0" fill="hold" nodeType="afterEffect">
                                  <p:stCondLst>
                                    <p:cond delay="3500"/>
                                  </p:stCondLst>
                                  <p:childTnLst>
                                    <p:set>
                                      <p:cBhvr>
                                        <p:cTn id="24" dur="1" fill="hold">
                                          <p:stCondLst>
                                            <p:cond delay="0"/>
                                          </p:stCondLst>
                                        </p:cTn>
                                        <p:tgtEl>
                                          <p:spTgt spid="73732"/>
                                        </p:tgtEl>
                                        <p:attrNameLst>
                                          <p:attrName>style.visibility</p:attrName>
                                        </p:attrNameLst>
                                      </p:cBhvr>
                                      <p:to>
                                        <p:strVal val="visible"/>
                                      </p:to>
                                    </p:set>
                                    <p:anim calcmode="lin" valueType="num">
                                      <p:cBhvr>
                                        <p:cTn id="25" dur="1000" fill="hold"/>
                                        <p:tgtEl>
                                          <p:spTgt spid="73732"/>
                                        </p:tgtEl>
                                        <p:attrNameLst>
                                          <p:attrName>ppt_w</p:attrName>
                                        </p:attrNameLst>
                                      </p:cBhvr>
                                      <p:tavLst>
                                        <p:tav tm="0">
                                          <p:val>
                                            <p:fltVal val="0"/>
                                          </p:val>
                                        </p:tav>
                                        <p:tav tm="100000">
                                          <p:val>
                                            <p:strVal val="#ppt_w"/>
                                          </p:val>
                                        </p:tav>
                                      </p:tavLst>
                                    </p:anim>
                                    <p:anim calcmode="lin" valueType="num">
                                      <p:cBhvr>
                                        <p:cTn id="26" dur="1000" fill="hold"/>
                                        <p:tgtEl>
                                          <p:spTgt spid="73732"/>
                                        </p:tgtEl>
                                        <p:attrNameLst>
                                          <p:attrName>ppt_h</p:attrName>
                                        </p:attrNameLst>
                                      </p:cBhvr>
                                      <p:tavLst>
                                        <p:tav tm="0">
                                          <p:val>
                                            <p:fltVal val="0"/>
                                          </p:val>
                                        </p:tav>
                                        <p:tav tm="100000">
                                          <p:val>
                                            <p:strVal val="#ppt_h"/>
                                          </p:val>
                                        </p:tav>
                                      </p:tavLst>
                                    </p:anim>
                                    <p:anim calcmode="lin" valueType="num">
                                      <p:cBhvr>
                                        <p:cTn id="27" dur="1000" fill="hold"/>
                                        <p:tgtEl>
                                          <p:spTgt spid="73732"/>
                                        </p:tgtEl>
                                        <p:attrNameLst>
                                          <p:attrName>style.rotation</p:attrName>
                                        </p:attrNameLst>
                                      </p:cBhvr>
                                      <p:tavLst>
                                        <p:tav tm="0">
                                          <p:val>
                                            <p:fltVal val="90"/>
                                          </p:val>
                                        </p:tav>
                                        <p:tav tm="100000">
                                          <p:val>
                                            <p:fltVal val="0"/>
                                          </p:val>
                                        </p:tav>
                                      </p:tavLst>
                                    </p:anim>
                                    <p:animEffect transition="in" filter="fade">
                                      <p:cBhvr>
                                        <p:cTn id="28" dur="1000"/>
                                        <p:tgtEl>
                                          <p:spTgt spid="73732"/>
                                        </p:tgtEl>
                                      </p:cBhvr>
                                    </p:animEffect>
                                  </p:childTnLst>
                                </p:cTn>
                              </p:par>
                            </p:childTnLst>
                          </p:cTn>
                        </p:par>
                        <p:par>
                          <p:cTn id="29" fill="hold" nodeType="afterGroup">
                            <p:stCondLst>
                              <p:cond delay="15000"/>
                            </p:stCondLst>
                            <p:childTnLst>
                              <p:par>
                                <p:cTn id="30" presetID="31" presetClass="entr" presetSubtype="0" fill="hold" nodeType="afterEffect">
                                  <p:stCondLst>
                                    <p:cond delay="3500"/>
                                  </p:stCondLst>
                                  <p:childTnLst>
                                    <p:set>
                                      <p:cBhvr>
                                        <p:cTn id="31" dur="1" fill="hold">
                                          <p:stCondLst>
                                            <p:cond delay="0"/>
                                          </p:stCondLst>
                                        </p:cTn>
                                        <p:tgtEl>
                                          <p:spTgt spid="73734"/>
                                        </p:tgtEl>
                                        <p:attrNameLst>
                                          <p:attrName>style.visibility</p:attrName>
                                        </p:attrNameLst>
                                      </p:cBhvr>
                                      <p:to>
                                        <p:strVal val="visible"/>
                                      </p:to>
                                    </p:set>
                                    <p:anim calcmode="lin" valueType="num">
                                      <p:cBhvr>
                                        <p:cTn id="32" dur="1000" fill="hold"/>
                                        <p:tgtEl>
                                          <p:spTgt spid="73734"/>
                                        </p:tgtEl>
                                        <p:attrNameLst>
                                          <p:attrName>ppt_w</p:attrName>
                                        </p:attrNameLst>
                                      </p:cBhvr>
                                      <p:tavLst>
                                        <p:tav tm="0">
                                          <p:val>
                                            <p:fltVal val="0"/>
                                          </p:val>
                                        </p:tav>
                                        <p:tav tm="100000">
                                          <p:val>
                                            <p:strVal val="#ppt_w"/>
                                          </p:val>
                                        </p:tav>
                                      </p:tavLst>
                                    </p:anim>
                                    <p:anim calcmode="lin" valueType="num">
                                      <p:cBhvr>
                                        <p:cTn id="33" dur="1000" fill="hold"/>
                                        <p:tgtEl>
                                          <p:spTgt spid="73734"/>
                                        </p:tgtEl>
                                        <p:attrNameLst>
                                          <p:attrName>ppt_h</p:attrName>
                                        </p:attrNameLst>
                                      </p:cBhvr>
                                      <p:tavLst>
                                        <p:tav tm="0">
                                          <p:val>
                                            <p:fltVal val="0"/>
                                          </p:val>
                                        </p:tav>
                                        <p:tav tm="100000">
                                          <p:val>
                                            <p:strVal val="#ppt_h"/>
                                          </p:val>
                                        </p:tav>
                                      </p:tavLst>
                                    </p:anim>
                                    <p:anim calcmode="lin" valueType="num">
                                      <p:cBhvr>
                                        <p:cTn id="34" dur="1000" fill="hold"/>
                                        <p:tgtEl>
                                          <p:spTgt spid="73734"/>
                                        </p:tgtEl>
                                        <p:attrNameLst>
                                          <p:attrName>style.rotation</p:attrName>
                                        </p:attrNameLst>
                                      </p:cBhvr>
                                      <p:tavLst>
                                        <p:tav tm="0">
                                          <p:val>
                                            <p:fltVal val="90"/>
                                          </p:val>
                                        </p:tav>
                                        <p:tav tm="100000">
                                          <p:val>
                                            <p:fltVal val="0"/>
                                          </p:val>
                                        </p:tav>
                                      </p:tavLst>
                                    </p:anim>
                                    <p:animEffect transition="in" filter="fade">
                                      <p:cBhvr>
                                        <p:cTn id="35" dur="1000"/>
                                        <p:tgtEl>
                                          <p:spTgt spid="73734"/>
                                        </p:tgtEl>
                                      </p:cBhvr>
                                    </p:animEffect>
                                  </p:childTnLst>
                                </p:cTn>
                              </p:par>
                            </p:childTnLst>
                          </p:cTn>
                        </p:par>
                        <p:par>
                          <p:cTn id="36" fill="hold" nodeType="afterGroup">
                            <p:stCondLst>
                              <p:cond delay="19500"/>
                            </p:stCondLst>
                            <p:childTnLst>
                              <p:par>
                                <p:cTn id="37" presetID="31" presetClass="entr" presetSubtype="0" fill="hold" nodeType="afterEffect">
                                  <p:stCondLst>
                                    <p:cond delay="3500"/>
                                  </p:stCondLst>
                                  <p:childTnLst>
                                    <p:set>
                                      <p:cBhvr>
                                        <p:cTn id="38" dur="1" fill="hold">
                                          <p:stCondLst>
                                            <p:cond delay="0"/>
                                          </p:stCondLst>
                                        </p:cTn>
                                        <p:tgtEl>
                                          <p:spTgt spid="73736"/>
                                        </p:tgtEl>
                                        <p:attrNameLst>
                                          <p:attrName>style.visibility</p:attrName>
                                        </p:attrNameLst>
                                      </p:cBhvr>
                                      <p:to>
                                        <p:strVal val="visible"/>
                                      </p:to>
                                    </p:set>
                                    <p:anim calcmode="lin" valueType="num">
                                      <p:cBhvr>
                                        <p:cTn id="39" dur="1000" fill="hold"/>
                                        <p:tgtEl>
                                          <p:spTgt spid="73736"/>
                                        </p:tgtEl>
                                        <p:attrNameLst>
                                          <p:attrName>ppt_w</p:attrName>
                                        </p:attrNameLst>
                                      </p:cBhvr>
                                      <p:tavLst>
                                        <p:tav tm="0">
                                          <p:val>
                                            <p:fltVal val="0"/>
                                          </p:val>
                                        </p:tav>
                                        <p:tav tm="100000">
                                          <p:val>
                                            <p:strVal val="#ppt_w"/>
                                          </p:val>
                                        </p:tav>
                                      </p:tavLst>
                                    </p:anim>
                                    <p:anim calcmode="lin" valueType="num">
                                      <p:cBhvr>
                                        <p:cTn id="40" dur="1000" fill="hold"/>
                                        <p:tgtEl>
                                          <p:spTgt spid="73736"/>
                                        </p:tgtEl>
                                        <p:attrNameLst>
                                          <p:attrName>ppt_h</p:attrName>
                                        </p:attrNameLst>
                                      </p:cBhvr>
                                      <p:tavLst>
                                        <p:tav tm="0">
                                          <p:val>
                                            <p:fltVal val="0"/>
                                          </p:val>
                                        </p:tav>
                                        <p:tav tm="100000">
                                          <p:val>
                                            <p:strVal val="#ppt_h"/>
                                          </p:val>
                                        </p:tav>
                                      </p:tavLst>
                                    </p:anim>
                                    <p:anim calcmode="lin" valueType="num">
                                      <p:cBhvr>
                                        <p:cTn id="41" dur="1000" fill="hold"/>
                                        <p:tgtEl>
                                          <p:spTgt spid="73736"/>
                                        </p:tgtEl>
                                        <p:attrNameLst>
                                          <p:attrName>style.rotation</p:attrName>
                                        </p:attrNameLst>
                                      </p:cBhvr>
                                      <p:tavLst>
                                        <p:tav tm="0">
                                          <p:val>
                                            <p:fltVal val="90"/>
                                          </p:val>
                                        </p:tav>
                                        <p:tav tm="100000">
                                          <p:val>
                                            <p:fltVal val="0"/>
                                          </p:val>
                                        </p:tav>
                                      </p:tavLst>
                                    </p:anim>
                                    <p:animEffect transition="in" filter="fade">
                                      <p:cBhvr>
                                        <p:cTn id="42" dur="1000"/>
                                        <p:tgtEl>
                                          <p:spTgt spid="73736"/>
                                        </p:tgtEl>
                                      </p:cBhvr>
                                    </p:animEffect>
                                  </p:childTnLst>
                                </p:cTn>
                              </p:par>
                            </p:childTnLst>
                          </p:cTn>
                        </p:par>
                        <p:par>
                          <p:cTn id="43" fill="hold" nodeType="afterGroup">
                            <p:stCondLst>
                              <p:cond delay="24000"/>
                            </p:stCondLst>
                            <p:childTnLst>
                              <p:par>
                                <p:cTn id="44" presetID="31" presetClass="entr" presetSubtype="0" fill="hold" nodeType="afterEffect">
                                  <p:stCondLst>
                                    <p:cond delay="3500"/>
                                  </p:stCondLst>
                                  <p:childTnLst>
                                    <p:set>
                                      <p:cBhvr>
                                        <p:cTn id="45" dur="1" fill="hold">
                                          <p:stCondLst>
                                            <p:cond delay="0"/>
                                          </p:stCondLst>
                                        </p:cTn>
                                        <p:tgtEl>
                                          <p:spTgt spid="73740"/>
                                        </p:tgtEl>
                                        <p:attrNameLst>
                                          <p:attrName>style.visibility</p:attrName>
                                        </p:attrNameLst>
                                      </p:cBhvr>
                                      <p:to>
                                        <p:strVal val="visible"/>
                                      </p:to>
                                    </p:set>
                                    <p:anim calcmode="lin" valueType="num">
                                      <p:cBhvr>
                                        <p:cTn id="46" dur="1000" fill="hold"/>
                                        <p:tgtEl>
                                          <p:spTgt spid="73740"/>
                                        </p:tgtEl>
                                        <p:attrNameLst>
                                          <p:attrName>ppt_w</p:attrName>
                                        </p:attrNameLst>
                                      </p:cBhvr>
                                      <p:tavLst>
                                        <p:tav tm="0">
                                          <p:val>
                                            <p:fltVal val="0"/>
                                          </p:val>
                                        </p:tav>
                                        <p:tav tm="100000">
                                          <p:val>
                                            <p:strVal val="#ppt_w"/>
                                          </p:val>
                                        </p:tav>
                                      </p:tavLst>
                                    </p:anim>
                                    <p:anim calcmode="lin" valueType="num">
                                      <p:cBhvr>
                                        <p:cTn id="47" dur="1000" fill="hold"/>
                                        <p:tgtEl>
                                          <p:spTgt spid="73740"/>
                                        </p:tgtEl>
                                        <p:attrNameLst>
                                          <p:attrName>ppt_h</p:attrName>
                                        </p:attrNameLst>
                                      </p:cBhvr>
                                      <p:tavLst>
                                        <p:tav tm="0">
                                          <p:val>
                                            <p:fltVal val="0"/>
                                          </p:val>
                                        </p:tav>
                                        <p:tav tm="100000">
                                          <p:val>
                                            <p:strVal val="#ppt_h"/>
                                          </p:val>
                                        </p:tav>
                                      </p:tavLst>
                                    </p:anim>
                                    <p:anim calcmode="lin" valueType="num">
                                      <p:cBhvr>
                                        <p:cTn id="48" dur="1000" fill="hold"/>
                                        <p:tgtEl>
                                          <p:spTgt spid="73740"/>
                                        </p:tgtEl>
                                        <p:attrNameLst>
                                          <p:attrName>style.rotation</p:attrName>
                                        </p:attrNameLst>
                                      </p:cBhvr>
                                      <p:tavLst>
                                        <p:tav tm="0">
                                          <p:val>
                                            <p:fltVal val="90"/>
                                          </p:val>
                                        </p:tav>
                                        <p:tav tm="100000">
                                          <p:val>
                                            <p:fltVal val="0"/>
                                          </p:val>
                                        </p:tav>
                                      </p:tavLst>
                                    </p:anim>
                                    <p:animEffect transition="in" filter="fade">
                                      <p:cBhvr>
                                        <p:cTn id="49" dur="1000"/>
                                        <p:tgtEl>
                                          <p:spTgt spid="7374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9" presetClass="exit" presetSubtype="0" fill="hold" nodeType="clickEffect">
                                  <p:stCondLst>
                                    <p:cond delay="0"/>
                                  </p:stCondLst>
                                  <p:childTnLst>
                                    <p:animEffect transition="out" filter="dissolve">
                                      <p:cBhvr>
                                        <p:cTn id="53" dur="1000"/>
                                        <p:tgtEl>
                                          <p:spTgt spid="73738"/>
                                        </p:tgtEl>
                                      </p:cBhvr>
                                    </p:animEffect>
                                    <p:set>
                                      <p:cBhvr>
                                        <p:cTn id="54" dur="1" fill="hold">
                                          <p:stCondLst>
                                            <p:cond delay="999"/>
                                          </p:stCondLst>
                                        </p:cTn>
                                        <p:tgtEl>
                                          <p:spTgt spid="73738"/>
                                        </p:tgtEl>
                                        <p:attrNameLst>
                                          <p:attrName>style.visibility</p:attrName>
                                        </p:attrNameLst>
                                      </p:cBhvr>
                                      <p:to>
                                        <p:strVal val="hidden"/>
                                      </p:to>
                                    </p:set>
                                  </p:childTnLst>
                                </p:cTn>
                              </p:par>
                              <p:par>
                                <p:cTn id="55" presetID="9" presetClass="exit" presetSubtype="0" fill="hold" nodeType="withEffect">
                                  <p:stCondLst>
                                    <p:cond delay="0"/>
                                  </p:stCondLst>
                                  <p:childTnLst>
                                    <p:animEffect transition="out" filter="dissolve">
                                      <p:cBhvr>
                                        <p:cTn id="56" dur="1000"/>
                                        <p:tgtEl>
                                          <p:spTgt spid="73732"/>
                                        </p:tgtEl>
                                      </p:cBhvr>
                                    </p:animEffect>
                                    <p:set>
                                      <p:cBhvr>
                                        <p:cTn id="57" dur="1" fill="hold">
                                          <p:stCondLst>
                                            <p:cond delay="999"/>
                                          </p:stCondLst>
                                        </p:cTn>
                                        <p:tgtEl>
                                          <p:spTgt spid="73732"/>
                                        </p:tgtEl>
                                        <p:attrNameLst>
                                          <p:attrName>style.visibility</p:attrName>
                                        </p:attrNameLst>
                                      </p:cBhvr>
                                      <p:to>
                                        <p:strVal val="hidden"/>
                                      </p:to>
                                    </p:set>
                                  </p:childTnLst>
                                </p:cTn>
                              </p:par>
                              <p:par>
                                <p:cTn id="58" presetID="9" presetClass="exit" presetSubtype="0" fill="hold" nodeType="withEffect">
                                  <p:stCondLst>
                                    <p:cond delay="0"/>
                                  </p:stCondLst>
                                  <p:childTnLst>
                                    <p:animEffect transition="out" filter="dissolve">
                                      <p:cBhvr>
                                        <p:cTn id="59" dur="1000"/>
                                        <p:tgtEl>
                                          <p:spTgt spid="73740"/>
                                        </p:tgtEl>
                                      </p:cBhvr>
                                    </p:animEffect>
                                    <p:set>
                                      <p:cBhvr>
                                        <p:cTn id="60" dur="1" fill="hold">
                                          <p:stCondLst>
                                            <p:cond delay="999"/>
                                          </p:stCondLst>
                                        </p:cTn>
                                        <p:tgtEl>
                                          <p:spTgt spid="73740"/>
                                        </p:tgtEl>
                                        <p:attrNameLst>
                                          <p:attrName>style.visibility</p:attrName>
                                        </p:attrNameLst>
                                      </p:cBhvr>
                                      <p:to>
                                        <p:strVal val="hidden"/>
                                      </p:to>
                                    </p:set>
                                  </p:childTnLst>
                                </p:cTn>
                              </p:par>
                            </p:childTnLst>
                          </p:cTn>
                        </p:par>
                        <p:par>
                          <p:cTn id="61" fill="hold" nodeType="afterGroup">
                            <p:stCondLst>
                              <p:cond delay="1000"/>
                            </p:stCondLst>
                            <p:childTnLst>
                              <p:par>
                                <p:cTn id="62" presetID="53" presetClass="entr" presetSubtype="16" fill="hold" grpId="0" nodeType="afterEffect">
                                  <p:stCondLst>
                                    <p:cond delay="500"/>
                                  </p:stCondLst>
                                  <p:childTnLst>
                                    <p:set>
                                      <p:cBhvr>
                                        <p:cTn id="63" dur="1" fill="hold">
                                          <p:stCondLst>
                                            <p:cond delay="0"/>
                                          </p:stCondLst>
                                        </p:cTn>
                                        <p:tgtEl>
                                          <p:spTgt spid="3"/>
                                        </p:tgtEl>
                                        <p:attrNameLst>
                                          <p:attrName>style.visibility</p:attrName>
                                        </p:attrNameLst>
                                      </p:cBhvr>
                                      <p:to>
                                        <p:strVal val="visible"/>
                                      </p:to>
                                    </p:set>
                                    <p:anim calcmode="lin" valueType="num">
                                      <p:cBhvr>
                                        <p:cTn id="64" dur="1000" fill="hold"/>
                                        <p:tgtEl>
                                          <p:spTgt spid="3"/>
                                        </p:tgtEl>
                                        <p:attrNameLst>
                                          <p:attrName>ppt_w</p:attrName>
                                        </p:attrNameLst>
                                      </p:cBhvr>
                                      <p:tavLst>
                                        <p:tav tm="0">
                                          <p:val>
                                            <p:fltVal val="0"/>
                                          </p:val>
                                        </p:tav>
                                        <p:tav tm="100000">
                                          <p:val>
                                            <p:strVal val="#ppt_w"/>
                                          </p:val>
                                        </p:tav>
                                      </p:tavLst>
                                    </p:anim>
                                    <p:anim calcmode="lin" valueType="num">
                                      <p:cBhvr>
                                        <p:cTn id="65" dur="1000" fill="hold"/>
                                        <p:tgtEl>
                                          <p:spTgt spid="3"/>
                                        </p:tgtEl>
                                        <p:attrNameLst>
                                          <p:attrName>ppt_h</p:attrName>
                                        </p:attrNameLst>
                                      </p:cBhvr>
                                      <p:tavLst>
                                        <p:tav tm="0">
                                          <p:val>
                                            <p:fltVal val="0"/>
                                          </p:val>
                                        </p:tav>
                                        <p:tav tm="100000">
                                          <p:val>
                                            <p:strVal val="#ppt_h"/>
                                          </p:val>
                                        </p:tav>
                                      </p:tavLst>
                                    </p:anim>
                                    <p:animEffect transition="in" filter="fade">
                                      <p:cBhvr>
                                        <p:cTn id="66" dur="1000"/>
                                        <p:tgtEl>
                                          <p:spTgt spid="3"/>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9" presetClass="exit" presetSubtype="0" fill="hold" nodeType="clickEffect">
                                  <p:stCondLst>
                                    <p:cond delay="0"/>
                                  </p:stCondLst>
                                  <p:childTnLst>
                                    <p:animEffect transition="out" filter="dissolve">
                                      <p:cBhvr>
                                        <p:cTn id="70" dur="1000"/>
                                        <p:tgtEl>
                                          <p:spTgt spid="73730"/>
                                        </p:tgtEl>
                                      </p:cBhvr>
                                    </p:animEffect>
                                    <p:set>
                                      <p:cBhvr>
                                        <p:cTn id="71" dur="1" fill="hold">
                                          <p:stCondLst>
                                            <p:cond delay="999"/>
                                          </p:stCondLst>
                                        </p:cTn>
                                        <p:tgtEl>
                                          <p:spTgt spid="73730"/>
                                        </p:tgtEl>
                                        <p:attrNameLst>
                                          <p:attrName>style.visibility</p:attrName>
                                        </p:attrNameLst>
                                      </p:cBhvr>
                                      <p:to>
                                        <p:strVal val="hidden"/>
                                      </p:to>
                                    </p:set>
                                  </p:childTnLst>
                                </p:cTn>
                              </p:par>
                              <p:par>
                                <p:cTn id="72" presetID="9" presetClass="exit" presetSubtype="0" fill="hold" nodeType="withEffect">
                                  <p:stCondLst>
                                    <p:cond delay="0"/>
                                  </p:stCondLst>
                                  <p:childTnLst>
                                    <p:animEffect transition="out" filter="dissolve">
                                      <p:cBhvr>
                                        <p:cTn id="73" dur="1000"/>
                                        <p:tgtEl>
                                          <p:spTgt spid="73734"/>
                                        </p:tgtEl>
                                      </p:cBhvr>
                                    </p:animEffect>
                                    <p:set>
                                      <p:cBhvr>
                                        <p:cTn id="74" dur="1" fill="hold">
                                          <p:stCondLst>
                                            <p:cond delay="999"/>
                                          </p:stCondLst>
                                        </p:cTn>
                                        <p:tgtEl>
                                          <p:spTgt spid="73734"/>
                                        </p:tgtEl>
                                        <p:attrNameLst>
                                          <p:attrName>style.visibility</p:attrName>
                                        </p:attrNameLst>
                                      </p:cBhvr>
                                      <p:to>
                                        <p:strVal val="hidden"/>
                                      </p:to>
                                    </p:set>
                                  </p:childTnLst>
                                </p:cTn>
                              </p:par>
                              <p:par>
                                <p:cTn id="75" presetID="9" presetClass="exit" presetSubtype="0" fill="hold" nodeType="withEffect">
                                  <p:stCondLst>
                                    <p:cond delay="0"/>
                                  </p:stCondLst>
                                  <p:childTnLst>
                                    <p:animEffect transition="out" filter="dissolve">
                                      <p:cBhvr>
                                        <p:cTn id="76" dur="1000"/>
                                        <p:tgtEl>
                                          <p:spTgt spid="73736"/>
                                        </p:tgtEl>
                                      </p:cBhvr>
                                    </p:animEffect>
                                    <p:set>
                                      <p:cBhvr>
                                        <p:cTn id="77" dur="1" fill="hold">
                                          <p:stCondLst>
                                            <p:cond delay="999"/>
                                          </p:stCondLst>
                                        </p:cTn>
                                        <p:tgtEl>
                                          <p:spTgt spid="73736"/>
                                        </p:tgtEl>
                                        <p:attrNameLst>
                                          <p:attrName>style.visibility</p:attrName>
                                        </p:attrNameLst>
                                      </p:cBhvr>
                                      <p:to>
                                        <p:strVal val="hidden"/>
                                      </p:to>
                                    </p:set>
                                  </p:childTnLst>
                                </p:cTn>
                              </p:par>
                              <p:par>
                                <p:cTn id="78" presetID="9" presetClass="exit" presetSubtype="0" fill="hold" grpId="1" nodeType="withEffect">
                                  <p:stCondLst>
                                    <p:cond delay="0"/>
                                  </p:stCondLst>
                                  <p:childTnLst>
                                    <p:animEffect transition="out" filter="dissolve">
                                      <p:cBhvr>
                                        <p:cTn id="79" dur="1000"/>
                                        <p:tgtEl>
                                          <p:spTgt spid="3"/>
                                        </p:tgtEl>
                                      </p:cBhvr>
                                    </p:animEffect>
                                    <p:set>
                                      <p:cBhvr>
                                        <p:cTn id="80" dur="1" fill="hold">
                                          <p:stCondLst>
                                            <p:cond delay="999"/>
                                          </p:stCondLst>
                                        </p:cTn>
                                        <p:tgtEl>
                                          <p:spTgt spid="3"/>
                                        </p:tgtEl>
                                        <p:attrNameLst>
                                          <p:attrName>style.visibility</p:attrName>
                                        </p:attrNameLst>
                                      </p:cBhvr>
                                      <p:to>
                                        <p:strVal val="hidden"/>
                                      </p:to>
                                    </p:set>
                                  </p:childTnLst>
                                </p:cTn>
                              </p:par>
                            </p:childTnLst>
                          </p:cTn>
                        </p:par>
                        <p:par>
                          <p:cTn id="81" fill="hold" nodeType="afterGroup">
                            <p:stCondLst>
                              <p:cond delay="1000"/>
                            </p:stCondLst>
                            <p:childTnLst>
                              <p:par>
                                <p:cTn id="82" presetID="9" presetClass="entr" presetSubtype="0" fill="hold" nodeType="afterEffect">
                                  <p:stCondLst>
                                    <p:cond delay="1000"/>
                                  </p:stCondLst>
                                  <p:childTnLst>
                                    <p:set>
                                      <p:cBhvr>
                                        <p:cTn id="83" dur="1" fill="hold">
                                          <p:stCondLst>
                                            <p:cond delay="0"/>
                                          </p:stCondLst>
                                        </p:cTn>
                                        <p:tgtEl>
                                          <p:spTgt spid="73738"/>
                                        </p:tgtEl>
                                        <p:attrNameLst>
                                          <p:attrName>style.visibility</p:attrName>
                                        </p:attrNameLst>
                                      </p:cBhvr>
                                      <p:to>
                                        <p:strVal val="visible"/>
                                      </p:to>
                                    </p:set>
                                    <p:animEffect transition="in" filter="dissolve">
                                      <p:cBhvr>
                                        <p:cTn id="84" dur="1000"/>
                                        <p:tgtEl>
                                          <p:spTgt spid="73738"/>
                                        </p:tgtEl>
                                      </p:cBhvr>
                                    </p:animEffect>
                                  </p:childTnLst>
                                </p:cTn>
                              </p:par>
                              <p:par>
                                <p:cTn id="85" presetID="9" presetClass="entr" presetSubtype="0" fill="hold" nodeType="withEffect">
                                  <p:stCondLst>
                                    <p:cond delay="1000"/>
                                  </p:stCondLst>
                                  <p:childTnLst>
                                    <p:set>
                                      <p:cBhvr>
                                        <p:cTn id="86" dur="1" fill="hold">
                                          <p:stCondLst>
                                            <p:cond delay="0"/>
                                          </p:stCondLst>
                                        </p:cTn>
                                        <p:tgtEl>
                                          <p:spTgt spid="73732"/>
                                        </p:tgtEl>
                                        <p:attrNameLst>
                                          <p:attrName>style.visibility</p:attrName>
                                        </p:attrNameLst>
                                      </p:cBhvr>
                                      <p:to>
                                        <p:strVal val="visible"/>
                                      </p:to>
                                    </p:set>
                                    <p:animEffect transition="in" filter="dissolve">
                                      <p:cBhvr>
                                        <p:cTn id="87" dur="1000"/>
                                        <p:tgtEl>
                                          <p:spTgt spid="73732"/>
                                        </p:tgtEl>
                                      </p:cBhvr>
                                    </p:animEffect>
                                  </p:childTnLst>
                                </p:cTn>
                              </p:par>
                              <p:par>
                                <p:cTn id="88" presetID="9" presetClass="entr" presetSubtype="0" fill="hold" nodeType="withEffect">
                                  <p:stCondLst>
                                    <p:cond delay="1000"/>
                                  </p:stCondLst>
                                  <p:childTnLst>
                                    <p:set>
                                      <p:cBhvr>
                                        <p:cTn id="89" dur="1" fill="hold">
                                          <p:stCondLst>
                                            <p:cond delay="0"/>
                                          </p:stCondLst>
                                        </p:cTn>
                                        <p:tgtEl>
                                          <p:spTgt spid="73740"/>
                                        </p:tgtEl>
                                        <p:attrNameLst>
                                          <p:attrName>style.visibility</p:attrName>
                                        </p:attrNameLst>
                                      </p:cBhvr>
                                      <p:to>
                                        <p:strVal val="visible"/>
                                      </p:to>
                                    </p:set>
                                    <p:animEffect transition="in" filter="dissolve">
                                      <p:cBhvr>
                                        <p:cTn id="90" dur="1000"/>
                                        <p:tgtEl>
                                          <p:spTgt spid="73740"/>
                                        </p:tgtEl>
                                      </p:cBhvr>
                                    </p:animEffect>
                                  </p:childTnLst>
                                </p:cTn>
                              </p:par>
                              <p:par>
                                <p:cTn id="91" presetID="53" presetClass="entr" presetSubtype="16" fill="hold" grpId="0" nodeType="withEffect">
                                  <p:stCondLst>
                                    <p:cond delay="2500"/>
                                  </p:stCondLst>
                                  <p:childTnLst>
                                    <p:set>
                                      <p:cBhvr>
                                        <p:cTn id="92" dur="1" fill="hold">
                                          <p:stCondLst>
                                            <p:cond delay="0"/>
                                          </p:stCondLst>
                                        </p:cTn>
                                        <p:tgtEl>
                                          <p:spTgt spid="4"/>
                                        </p:tgtEl>
                                        <p:attrNameLst>
                                          <p:attrName>style.visibility</p:attrName>
                                        </p:attrNameLst>
                                      </p:cBhvr>
                                      <p:to>
                                        <p:strVal val="visible"/>
                                      </p:to>
                                    </p:set>
                                    <p:anim calcmode="lin" valueType="num">
                                      <p:cBhvr>
                                        <p:cTn id="93" dur="1000" fill="hold"/>
                                        <p:tgtEl>
                                          <p:spTgt spid="4"/>
                                        </p:tgtEl>
                                        <p:attrNameLst>
                                          <p:attrName>ppt_w</p:attrName>
                                        </p:attrNameLst>
                                      </p:cBhvr>
                                      <p:tavLst>
                                        <p:tav tm="0">
                                          <p:val>
                                            <p:fltVal val="0"/>
                                          </p:val>
                                        </p:tav>
                                        <p:tav tm="100000">
                                          <p:val>
                                            <p:strVal val="#ppt_w"/>
                                          </p:val>
                                        </p:tav>
                                      </p:tavLst>
                                    </p:anim>
                                    <p:anim calcmode="lin" valueType="num">
                                      <p:cBhvr>
                                        <p:cTn id="94" dur="1000" fill="hold"/>
                                        <p:tgtEl>
                                          <p:spTgt spid="4"/>
                                        </p:tgtEl>
                                        <p:attrNameLst>
                                          <p:attrName>ppt_h</p:attrName>
                                        </p:attrNameLst>
                                      </p:cBhvr>
                                      <p:tavLst>
                                        <p:tav tm="0">
                                          <p:val>
                                            <p:fltVal val="0"/>
                                          </p:val>
                                        </p:tav>
                                        <p:tav tm="100000">
                                          <p:val>
                                            <p:strVal val="#ppt_h"/>
                                          </p:val>
                                        </p:tav>
                                      </p:tavLst>
                                    </p:anim>
                                    <p:animEffect transition="in" filter="fade">
                                      <p:cBhvr>
                                        <p:cTn id="9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3" grpId="1"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39825"/>
          </a:xfrm>
        </p:spPr>
        <p:txBody>
          <a:bodyPr/>
          <a:lstStyle/>
          <a:p>
            <a:pPr>
              <a:defRPr/>
            </a:pPr>
            <a:r>
              <a:rPr lang="en-US" sz="5400" b="1" dirty="0" smtClean="0"/>
              <a:t>How does specialization </a:t>
            </a:r>
            <a:br>
              <a:rPr lang="en-US" sz="5400" b="1" dirty="0" smtClean="0"/>
            </a:br>
            <a:r>
              <a:rPr lang="en-US" sz="5400" b="1" dirty="0" smtClean="0"/>
              <a:t>impact trade?</a:t>
            </a:r>
            <a:endParaRPr lang="en-US" sz="5400" b="1" dirty="0"/>
          </a:p>
        </p:txBody>
      </p:sp>
      <p:sp>
        <p:nvSpPr>
          <p:cNvPr id="3" name="Content Placeholder 2"/>
          <p:cNvSpPr>
            <a:spLocks noGrp="1"/>
          </p:cNvSpPr>
          <p:nvPr>
            <p:ph idx="1"/>
          </p:nvPr>
        </p:nvSpPr>
        <p:spPr>
          <a:xfrm>
            <a:off x="304800" y="2286000"/>
            <a:ext cx="8610600" cy="3429000"/>
          </a:xfrm>
        </p:spPr>
        <p:txBody>
          <a:bodyPr/>
          <a:lstStyle/>
          <a:p>
            <a:pPr marL="0" indent="0" algn="ctr">
              <a:buFont typeface="Wingdings" pitchFamily="2" charset="2"/>
              <a:buNone/>
              <a:defRPr/>
            </a:pPr>
            <a:r>
              <a:rPr lang="en-US" sz="3600" b="1" dirty="0" smtClean="0"/>
              <a:t>Specialization encourages trade between countries because a country can get what it needs at the lowest cost when it is produced by another country that specializes in that item.</a:t>
            </a:r>
            <a:endParaRPr lang="en-US" sz="3600" b="1" dirty="0"/>
          </a:p>
        </p:txBody>
      </p:sp>
    </p:spTree>
  </p:cSld>
  <p:clrMapOvr>
    <a:masterClrMapping/>
  </p:clrMapOvr>
  <mc:AlternateContent xmlns:mc="http://schemas.openxmlformats.org/markup-compatibility/2006" xmlns:p14="http://schemas.microsoft.com/office/powerpoint/2010/main">
    <mc:Choice Requires="p14">
      <p:transition spd="slow" p14:dur="15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228600" y="838200"/>
            <a:ext cx="8610600" cy="4953000"/>
          </a:xfrm>
        </p:spPr>
        <p:txBody>
          <a:bodyPr/>
          <a:lstStyle/>
          <a:p>
            <a:pPr eaLnBrk="1" hangingPunct="1">
              <a:defRPr/>
            </a:pPr>
            <a:r>
              <a:rPr lang="en-US" sz="4400" b="1" dirty="0" smtClean="0"/>
              <a:t>Countries trade because no country has all of the resources it needs to provide for its people.</a:t>
            </a:r>
            <a:br>
              <a:rPr lang="en-US" sz="4400" b="1" dirty="0" smtClean="0"/>
            </a:br>
            <a:r>
              <a:rPr lang="en-US" sz="4400" dirty="0" smtClean="0"/>
              <a:t/>
            </a:r>
            <a:br>
              <a:rPr lang="en-US" sz="4400" dirty="0" smtClean="0"/>
            </a:br>
            <a:r>
              <a:rPr lang="en-US" sz="4400" b="1" dirty="0" smtClean="0"/>
              <a:t>Moreover, every country has different resources.</a:t>
            </a:r>
          </a:p>
        </p:txBody>
      </p:sp>
    </p:spTree>
    <p:extLst>
      <p:ext uri="{BB962C8B-B14F-4D97-AF65-F5344CB8AC3E}">
        <p14:creationId xmlns:p14="http://schemas.microsoft.com/office/powerpoint/2010/main" val="2120061732"/>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52400" y="1066800"/>
            <a:ext cx="8839200" cy="5562600"/>
          </a:xfrm>
        </p:spPr>
        <p:txBody>
          <a:bodyPr/>
          <a:lstStyle/>
          <a:p>
            <a:pPr eaLnBrk="1" hangingPunct="1">
              <a:defRPr/>
            </a:pPr>
            <a:r>
              <a:rPr lang="en-US" sz="6000" b="1" dirty="0" smtClean="0"/>
              <a:t>What are resources?</a:t>
            </a:r>
            <a:br>
              <a:rPr lang="en-US" sz="6000" b="1" dirty="0" smtClean="0"/>
            </a:br>
            <a:r>
              <a:rPr lang="en-US" sz="6000" dirty="0" smtClean="0"/>
              <a:t/>
            </a:r>
            <a:br>
              <a:rPr lang="en-US" sz="6000" dirty="0" smtClean="0"/>
            </a:br>
            <a:r>
              <a:rPr lang="en-US" sz="4700" b="1" dirty="0" smtClean="0"/>
              <a:t>With a seat partner, make a list of examples of resources.</a:t>
            </a:r>
            <a:br>
              <a:rPr lang="en-US" sz="4700" b="1" dirty="0" smtClean="0"/>
            </a:br>
            <a:r>
              <a:rPr lang="en-US" sz="4700" dirty="0" smtClean="0"/>
              <a:t/>
            </a:r>
            <a:br>
              <a:rPr lang="en-US" sz="4700" dirty="0" smtClean="0"/>
            </a:br>
            <a:r>
              <a:rPr lang="en-US" sz="4700" b="1" dirty="0" smtClean="0"/>
              <a:t>What happens when you do not have the resources you need?</a:t>
            </a:r>
          </a:p>
        </p:txBody>
      </p:sp>
    </p:spTree>
    <p:extLst>
      <p:ext uri="{BB962C8B-B14F-4D97-AF65-F5344CB8AC3E}">
        <p14:creationId xmlns:p14="http://schemas.microsoft.com/office/powerpoint/2010/main" val="2906741741"/>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76200" y="76200"/>
            <a:ext cx="5748338" cy="3822700"/>
          </a:xfrm>
        </p:spPr>
        <p:txBody>
          <a:bodyPr/>
          <a:lstStyle/>
          <a:p>
            <a:pPr eaLnBrk="1" hangingPunct="1">
              <a:defRPr/>
            </a:pPr>
            <a:r>
              <a:rPr lang="en-US" sz="4000" b="1" dirty="0" smtClean="0"/>
              <a:t>We have a </a:t>
            </a:r>
            <a:br>
              <a:rPr lang="en-US" sz="4000" b="1" dirty="0" smtClean="0"/>
            </a:br>
            <a:r>
              <a:rPr lang="en-US" sz="4000" b="1" dirty="0" smtClean="0"/>
              <a:t>global economy </a:t>
            </a:r>
            <a:br>
              <a:rPr lang="en-US" sz="4000" b="1" dirty="0" smtClean="0"/>
            </a:br>
            <a:r>
              <a:rPr lang="en-US" sz="4000" b="1" dirty="0" smtClean="0"/>
              <a:t>because countries </a:t>
            </a:r>
            <a:br>
              <a:rPr lang="en-US" sz="4000" b="1" dirty="0" smtClean="0"/>
            </a:br>
            <a:r>
              <a:rPr lang="en-US" sz="4000" b="1" dirty="0" smtClean="0"/>
              <a:t>trade with others </a:t>
            </a:r>
            <a:br>
              <a:rPr lang="en-US" sz="4000" b="1" dirty="0" smtClean="0"/>
            </a:br>
            <a:r>
              <a:rPr lang="en-US" sz="4000" b="1" dirty="0" smtClean="0"/>
              <a:t>from all over the </a:t>
            </a:r>
            <a:br>
              <a:rPr lang="en-US" sz="4000" b="1" dirty="0" smtClean="0"/>
            </a:br>
            <a:r>
              <a:rPr lang="en-US" sz="4000" b="1" dirty="0" smtClean="0"/>
              <a:t>world.</a:t>
            </a:r>
          </a:p>
        </p:txBody>
      </p:sp>
      <p:pic>
        <p:nvPicPr>
          <p:cNvPr id="11267" name="Picture 2" descr="http://regentsprep.org/regents/global/themes/interdependence/images/BD04964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081463"/>
            <a:ext cx="2590800" cy="260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6" descr="http://hrsbstaff.ednet.ns.ca/bridler/Interdependenc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02313" y="522288"/>
            <a:ext cx="2963862" cy="256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276600" y="4192588"/>
            <a:ext cx="5791200" cy="2123658"/>
          </a:xfrm>
          <a:prstGeom prst="rect">
            <a:avLst/>
          </a:prstGeom>
        </p:spPr>
        <p:txBody>
          <a:bodyPr wrap="square">
            <a:spAutoFit/>
          </a:bodyPr>
          <a:lstStyle/>
          <a:p>
            <a:pPr algn="ctr">
              <a:defRPr/>
            </a:pPr>
            <a:r>
              <a:rPr lang="en-US" sz="4400" b="1" kern="0" dirty="0">
                <a:solidFill>
                  <a:srgbClr val="FFFFCC"/>
                </a:solidFill>
                <a:effectLst>
                  <a:outerShdw blurRad="38100" dist="38100" dir="2700000" algn="tl">
                    <a:srgbClr val="000000"/>
                  </a:outerShdw>
                </a:effectLst>
                <a:latin typeface="Arial"/>
                <a:ea typeface="+mj-ea"/>
                <a:cs typeface="Arial"/>
              </a:rPr>
              <a:t>The global economy makes countries interdependent.</a:t>
            </a:r>
            <a:endParaRPr lang="en-US" b="1" dirty="0"/>
          </a:p>
        </p:txBody>
      </p:sp>
    </p:spTree>
    <p:extLst>
      <p:ext uri="{BB962C8B-B14F-4D97-AF65-F5344CB8AC3E}">
        <p14:creationId xmlns:p14="http://schemas.microsoft.com/office/powerpoint/2010/main" val="1352100364"/>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228600" y="990600"/>
            <a:ext cx="8686800" cy="5486400"/>
          </a:xfrm>
        </p:spPr>
        <p:txBody>
          <a:bodyPr/>
          <a:lstStyle/>
          <a:p>
            <a:pPr>
              <a:defRPr/>
            </a:pPr>
            <a:r>
              <a:rPr lang="en-US" sz="4800" b="1" u="sng" dirty="0" smtClean="0"/>
              <a:t>Voluntary Trade</a:t>
            </a:r>
            <a:r>
              <a:rPr lang="en-US" sz="4800" b="1" dirty="0" smtClean="0"/>
              <a:t> happens when both countries expect to gain from the trade.</a:t>
            </a:r>
            <a:br>
              <a:rPr lang="en-US" sz="4800" b="1" dirty="0" smtClean="0"/>
            </a:br>
            <a:r>
              <a:rPr lang="en-US" sz="4800" dirty="0"/>
              <a:t/>
            </a:r>
            <a:br>
              <a:rPr lang="en-US" sz="4800" dirty="0"/>
            </a:br>
            <a:r>
              <a:rPr lang="en-US" sz="4800" b="1" dirty="0" smtClean="0"/>
              <a:t>The “buyer” country receives goods and the “seller” </a:t>
            </a:r>
            <a:r>
              <a:rPr lang="en-US" sz="4800" b="1" dirty="0"/>
              <a:t>c</a:t>
            </a:r>
            <a:r>
              <a:rPr lang="en-US" sz="4800" b="1" dirty="0" smtClean="0"/>
              <a:t>ountry makes money.</a:t>
            </a:r>
            <a:endParaRPr lang="en-US" sz="4800" b="1" dirty="0"/>
          </a:p>
        </p:txBody>
      </p:sp>
    </p:spTree>
    <p:extLst>
      <p:ext uri="{BB962C8B-B14F-4D97-AF65-F5344CB8AC3E}">
        <p14:creationId xmlns:p14="http://schemas.microsoft.com/office/powerpoint/2010/main" val="2430064629"/>
      </p:ext>
    </p:extLst>
  </p:cSld>
  <p:clrMapOvr>
    <a:masterClrMapping/>
  </p:clrMapOvr>
  <mc:AlternateContent xmlns:mc="http://schemas.openxmlformats.org/markup-compatibility/2006" xmlns:p14="http://schemas.microsoft.com/office/powerpoint/2010/main">
    <mc:Choice Requires="p14">
      <p:transition spd="slow" p14:dur="2000">
        <p14:switch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1642</TotalTime>
  <Words>927</Words>
  <Application>Microsoft Office PowerPoint</Application>
  <PresentationFormat>On-screen Show (4:3)</PresentationFormat>
  <Paragraphs>75</Paragraphs>
  <Slides>17</Slides>
  <Notes>17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Calibri</vt:lpstr>
      <vt:lpstr>Verdana</vt:lpstr>
      <vt:lpstr>Wingdings</vt:lpstr>
      <vt:lpstr>Cliff</vt:lpstr>
      <vt:lpstr>Document</vt:lpstr>
      <vt:lpstr>How does specialization encourage trade between countries?</vt:lpstr>
      <vt:lpstr>Use the Factors of Voluntary Trade Graphic Organizer to take notes on Specialization during this presentation.</vt:lpstr>
      <vt:lpstr>Specialization encourages voluntary trade and can be a positive factor in a country’s economy.</vt:lpstr>
      <vt:lpstr>Vocabulary Review:  With a seat partner determine whether the images represent a good or a service. </vt:lpstr>
      <vt:lpstr>How does specialization  impact trade?</vt:lpstr>
      <vt:lpstr>Countries trade because no country has all of the resources it needs to provide for its people.  Moreover, every country has different resources.</vt:lpstr>
      <vt:lpstr>What are resources?  With a seat partner, make a list of examples of resources.  What happens when you do not have the resources you need?</vt:lpstr>
      <vt:lpstr>We have a  global economy  because countries  trade with others  from all over the  world.</vt:lpstr>
      <vt:lpstr>Voluntary Trade happens when both countries expect to gain from the trade.  The “buyer” country receives goods and the “seller” country makes money.</vt:lpstr>
      <vt:lpstr>International trade involves countries from all over the world engaging in voluntary trade.</vt:lpstr>
      <vt:lpstr>Currency Exchange &amp; International Trade </vt:lpstr>
      <vt:lpstr>Sometimes countries set up Trade Barriers to restrict trade because they want to sell and produce their own goods.</vt:lpstr>
      <vt:lpstr>Trade Barrier: Tariff</vt:lpstr>
      <vt:lpstr>Trade Barriers: Tariffs</vt:lpstr>
      <vt:lpstr>Trade Barrier: Quotas</vt:lpstr>
      <vt:lpstr>Trade Barrier:  Embargos</vt:lpstr>
      <vt:lpstr>Trade Barriers:  Embargos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Restrictions</dc:title>
  <dc:creator>Trina Alexander</dc:creator>
  <cp:lastModifiedBy>Windows User</cp:lastModifiedBy>
  <cp:revision>58</cp:revision>
  <cp:lastPrinted>2013-06-10T19:06:21Z</cp:lastPrinted>
  <dcterms:created xsi:type="dcterms:W3CDTF">2008-11-09T23:44:29Z</dcterms:created>
  <dcterms:modified xsi:type="dcterms:W3CDTF">2016-09-04T20:24:41Z</dcterms:modified>
</cp:coreProperties>
</file>