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256" r:id="rId2"/>
    <p:sldId id="326" r:id="rId3"/>
    <p:sldId id="323" r:id="rId4"/>
    <p:sldId id="307" r:id="rId5"/>
    <p:sldId id="312" r:id="rId6"/>
    <p:sldId id="313" r:id="rId7"/>
    <p:sldId id="314" r:id="rId8"/>
    <p:sldId id="315" r:id="rId9"/>
    <p:sldId id="316" r:id="rId10"/>
    <p:sldId id="317" r:id="rId11"/>
    <p:sldId id="318" r:id="rId12"/>
    <p:sldId id="319" r:id="rId13"/>
    <p:sldId id="320" r:id="rId14"/>
    <p:sldId id="321" r:id="rId15"/>
    <p:sldId id="295" r:id="rId16"/>
    <p:sldId id="296" r:id="rId17"/>
    <p:sldId id="297" r:id="rId18"/>
    <p:sldId id="298" r:id="rId19"/>
    <p:sldId id="304" r:id="rId20"/>
    <p:sldId id="299" r:id="rId21"/>
    <p:sldId id="311" r:id="rId22"/>
    <p:sldId id="302" r:id="rId23"/>
    <p:sldId id="300" r:id="rId24"/>
    <p:sldId id="303" r:id="rId25"/>
    <p:sldId id="305" r:id="rId26"/>
    <p:sldId id="306" r:id="rId2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68" autoAdjust="0"/>
    <p:restoredTop sz="90664" autoAdjust="0"/>
  </p:normalViewPr>
  <p:slideViewPr>
    <p:cSldViewPr>
      <p:cViewPr varScale="1">
        <p:scale>
          <a:sx n="67" d="100"/>
          <a:sy n="67" d="100"/>
        </p:scale>
        <p:origin x="117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vl1pPr>
          </a:lstStyle>
          <a:p>
            <a:pPr>
              <a:defRPr/>
            </a:pPr>
            <a:fld id="{F997698F-FE15-4EF7-86B3-7B4FA7FBC966}" type="datetimeFigureOut">
              <a:rPr lang="en-US"/>
              <a:pPr>
                <a:defRPr/>
              </a:pPr>
              <a:t>9/24/2016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vl1pPr>
          </a:lstStyle>
          <a:p>
            <a:pPr>
              <a:defRPr/>
            </a:pPr>
            <a:fld id="{947E321E-2FEF-4BFF-AF2A-8EE3C1AE9F55}" type="slidenum">
              <a:rPr lang="en-US"/>
              <a:pPr>
                <a:defRPr/>
              </a:pPr>
              <a:t>‹#›</a:t>
            </a:fld>
            <a:endParaRPr lang="en-US"/>
          </a:p>
        </p:txBody>
      </p:sp>
    </p:spTree>
    <p:extLst>
      <p:ext uri="{BB962C8B-B14F-4D97-AF65-F5344CB8AC3E}">
        <p14:creationId xmlns:p14="http://schemas.microsoft.com/office/powerpoint/2010/main" val="19678594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should</a:t>
            </a:r>
            <a:r>
              <a:rPr lang="en-US" baseline="0" dirty="0" smtClean="0"/>
              <a:t> introduce the essential question and the standards that align to the essential question.</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a:t>
            </a:fld>
            <a:endParaRPr lang="en-US"/>
          </a:p>
        </p:txBody>
      </p:sp>
    </p:spTree>
    <p:extLst>
      <p:ext uri="{BB962C8B-B14F-4D97-AF65-F5344CB8AC3E}">
        <p14:creationId xmlns:p14="http://schemas.microsoft.com/office/powerpoint/2010/main" val="1276866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 </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10</a:t>
            </a:fld>
            <a:endParaRPr lang="en-US"/>
          </a:p>
        </p:txBody>
      </p:sp>
    </p:spTree>
    <p:extLst>
      <p:ext uri="{BB962C8B-B14F-4D97-AF65-F5344CB8AC3E}">
        <p14:creationId xmlns:p14="http://schemas.microsoft.com/office/powerpoint/2010/main" val="382654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11</a:t>
            </a:fld>
            <a:endParaRPr lang="en-US"/>
          </a:p>
        </p:txBody>
      </p:sp>
    </p:spTree>
    <p:extLst>
      <p:ext uri="{BB962C8B-B14F-4D97-AF65-F5344CB8AC3E}">
        <p14:creationId xmlns:p14="http://schemas.microsoft.com/office/powerpoint/2010/main" val="4194525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12</a:t>
            </a:fld>
            <a:endParaRPr lang="en-US"/>
          </a:p>
        </p:txBody>
      </p:sp>
    </p:spTree>
    <p:extLst>
      <p:ext uri="{BB962C8B-B14F-4D97-AF65-F5344CB8AC3E}">
        <p14:creationId xmlns:p14="http://schemas.microsoft.com/office/powerpoint/2010/main" val="4105422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13</a:t>
            </a:fld>
            <a:endParaRPr lang="en-US"/>
          </a:p>
        </p:txBody>
      </p:sp>
    </p:spTree>
    <p:extLst>
      <p:ext uri="{BB962C8B-B14F-4D97-AF65-F5344CB8AC3E}">
        <p14:creationId xmlns:p14="http://schemas.microsoft.com/office/powerpoint/2010/main" val="131300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use their notes and summarize the location, climate, natural resources, and where people live in Germany on their graphic organizer [linked on the curriculum map]</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14</a:t>
            </a:fld>
            <a:endParaRPr lang="en-US"/>
          </a:p>
        </p:txBody>
      </p:sp>
    </p:spTree>
    <p:extLst>
      <p:ext uri="{BB962C8B-B14F-4D97-AF65-F5344CB8AC3E}">
        <p14:creationId xmlns:p14="http://schemas.microsoft.com/office/powerpoint/2010/main" val="216120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Transition slide to</a:t>
            </a:r>
            <a:r>
              <a:rPr lang="en-US" baseline="0" dirty="0" smtClean="0"/>
              <a:t> the next country in Europe for discussion.</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15</a:t>
            </a:fld>
            <a:endParaRPr lang="en-US"/>
          </a:p>
        </p:txBody>
      </p:sp>
    </p:spTree>
    <p:extLst>
      <p:ext uri="{BB962C8B-B14F-4D97-AF65-F5344CB8AC3E}">
        <p14:creationId xmlns:p14="http://schemas.microsoft.com/office/powerpoint/2010/main" val="4132892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16</a:t>
            </a:fld>
            <a:endParaRPr lang="en-US"/>
          </a:p>
        </p:txBody>
      </p:sp>
    </p:spTree>
    <p:extLst>
      <p:ext uri="{BB962C8B-B14F-4D97-AF65-F5344CB8AC3E}">
        <p14:creationId xmlns:p14="http://schemas.microsoft.com/office/powerpoint/2010/main" val="1510221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17</a:t>
            </a:fld>
            <a:endParaRPr lang="en-US"/>
          </a:p>
        </p:txBody>
      </p:sp>
    </p:spTree>
    <p:extLst>
      <p:ext uri="{BB962C8B-B14F-4D97-AF65-F5344CB8AC3E}">
        <p14:creationId xmlns:p14="http://schemas.microsoft.com/office/powerpoint/2010/main" val="1720662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18</a:t>
            </a:fld>
            <a:endParaRPr lang="en-US"/>
          </a:p>
        </p:txBody>
      </p:sp>
    </p:spTree>
    <p:extLst>
      <p:ext uri="{BB962C8B-B14F-4D97-AF65-F5344CB8AC3E}">
        <p14:creationId xmlns:p14="http://schemas.microsoft.com/office/powerpoint/2010/main" val="1416934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a:t>
            </a:r>
            <a:r>
              <a:rPr lang="en-US" altLang="en-US" baseline="0" dirty="0" smtClean="0"/>
              <a:t> teacher should pose the question on the slide to the class. The teacher can ask for volunteers or call on specific students to answer the question. Discuss the question briefly with the class. </a:t>
            </a:r>
            <a:r>
              <a:rPr lang="en-US" altLang="en-US" dirty="0" smtClean="0"/>
              <a:t>Point out general observations such as: there are a lot of small chunks of land use so in most of the country there is not one main type of land use; there is a more sizable amount of land in the north used for “cereal” crops; discuss how the mountainous terrain might be the cause</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FCC7CC1-75C7-45B7-ACE8-DB379A4A1B59}" type="slidenum">
              <a:rPr lang="en-US" altLang="en-US" smtClean="0"/>
              <a:pPr eaLnBrk="1" hangingPunct="1"/>
              <a:t>19</a:t>
            </a:fld>
            <a:endParaRPr lang="en-US" altLang="en-US" smtClean="0"/>
          </a:p>
        </p:txBody>
      </p:sp>
    </p:spTree>
    <p:extLst>
      <p:ext uri="{BB962C8B-B14F-4D97-AF65-F5344CB8AC3E}">
        <p14:creationId xmlns:p14="http://schemas.microsoft.com/office/powerpoint/2010/main" val="687037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a:t>
            </a:fld>
            <a:endParaRPr lang="en-US"/>
          </a:p>
        </p:txBody>
      </p:sp>
    </p:spTree>
    <p:extLst>
      <p:ext uri="{BB962C8B-B14F-4D97-AF65-F5344CB8AC3E}">
        <p14:creationId xmlns:p14="http://schemas.microsoft.com/office/powerpoint/2010/main" val="1511644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84BE74-3412-4EB8-B40E-A6E6DAAF8E6E}" type="slidenum">
              <a:rPr lang="en-US" altLang="en-US" smtClean="0"/>
              <a:pPr eaLnBrk="1" hangingPunct="1"/>
              <a:t>20</a:t>
            </a:fld>
            <a:endParaRPr lang="en-US" altLang="en-US" smtClean="0"/>
          </a:p>
        </p:txBody>
      </p:sp>
    </p:spTree>
    <p:extLst>
      <p:ext uri="{BB962C8B-B14F-4D97-AF65-F5344CB8AC3E}">
        <p14:creationId xmlns:p14="http://schemas.microsoft.com/office/powerpoint/2010/main" val="2761440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use the image on the slide to illustrate the country’s climate</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3BB3AAC-B18D-4889-A420-ED377BC3A950}" type="slidenum">
              <a:rPr lang="en-US" altLang="en-US" smtClean="0"/>
              <a:pPr eaLnBrk="1" hangingPunct="1"/>
              <a:t>21</a:t>
            </a:fld>
            <a:endParaRPr lang="en-US" altLang="en-US" smtClean="0"/>
          </a:p>
        </p:txBody>
      </p:sp>
    </p:spTree>
    <p:extLst>
      <p:ext uri="{BB962C8B-B14F-4D97-AF65-F5344CB8AC3E}">
        <p14:creationId xmlns:p14="http://schemas.microsoft.com/office/powerpoint/2010/main" val="354766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22</a:t>
            </a:fld>
            <a:endParaRPr lang="en-US"/>
          </a:p>
        </p:txBody>
      </p:sp>
    </p:spTree>
    <p:extLst>
      <p:ext uri="{BB962C8B-B14F-4D97-AF65-F5344CB8AC3E}">
        <p14:creationId xmlns:p14="http://schemas.microsoft.com/office/powerpoint/2010/main" val="3844312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a:t>
            </a:r>
            <a:r>
              <a:rPr lang="en-US" baseline="0" dirty="0" smtClean="0"/>
              <a:t> The teacher should pose the questions to the class.  Briefly discuss student responses.</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23</a:t>
            </a:fld>
            <a:endParaRPr lang="en-US"/>
          </a:p>
        </p:txBody>
      </p:sp>
    </p:spTree>
    <p:extLst>
      <p:ext uri="{BB962C8B-B14F-4D97-AF65-F5344CB8AC3E}">
        <p14:creationId xmlns:p14="http://schemas.microsoft.com/office/powerpoint/2010/main" val="1155308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24</a:t>
            </a:fld>
            <a:endParaRPr lang="en-US"/>
          </a:p>
        </p:txBody>
      </p:sp>
    </p:spTree>
    <p:extLst>
      <p:ext uri="{BB962C8B-B14F-4D97-AF65-F5344CB8AC3E}">
        <p14:creationId xmlns:p14="http://schemas.microsoft.com/office/powerpoint/2010/main" val="537871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25</a:t>
            </a:fld>
            <a:endParaRPr lang="en-US"/>
          </a:p>
        </p:txBody>
      </p:sp>
    </p:spTree>
    <p:extLst>
      <p:ext uri="{BB962C8B-B14F-4D97-AF65-F5344CB8AC3E}">
        <p14:creationId xmlns:p14="http://schemas.microsoft.com/office/powerpoint/2010/main" val="29929077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students should use their notes and summarizer the location, climate, natural resources, and where people live in Russia on their graphic organizer [linked on the curriculum map]. Ask students to then complete the question on the end. The teacher may want to have students share their response with another student and then briefly share a few responses to the class.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26</a:t>
            </a:fld>
            <a:endParaRPr lang="en-US"/>
          </a:p>
        </p:txBody>
      </p:sp>
    </p:spTree>
    <p:extLst>
      <p:ext uri="{BB962C8B-B14F-4D97-AF65-F5344CB8AC3E}">
        <p14:creationId xmlns:p14="http://schemas.microsoft.com/office/powerpoint/2010/main" val="244298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Put students in groups of 2-3. Have groups compare different factors to share with the class.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Small groups can be student selected or teacher selected (differentiated if needed). Students should not be given more than 2-3 minutes to make comparisons. The teacher should briefly discuss student responses.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FCCF2E4-DC9B-49D8-84AC-45593C8F41A8}" type="slidenum">
              <a:rPr lang="en-US" altLang="en-US" smtClean="0"/>
              <a:pPr eaLnBrk="1" hangingPunct="1"/>
              <a:t>3</a:t>
            </a:fld>
            <a:endParaRPr lang="en-US" altLang="en-US" smtClean="0"/>
          </a:p>
        </p:txBody>
      </p:sp>
    </p:spTree>
    <p:extLst>
      <p:ext uri="{BB962C8B-B14F-4D97-AF65-F5344CB8AC3E}">
        <p14:creationId xmlns:p14="http://schemas.microsoft.com/office/powerpoint/2010/main" val="3609762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Transition</a:t>
            </a:r>
            <a:r>
              <a:rPr lang="en-US" baseline="0" dirty="0" smtClean="0"/>
              <a:t> slide to move to the next country in Europe for discussion.</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4</a:t>
            </a:fld>
            <a:endParaRPr lang="en-US"/>
          </a:p>
        </p:txBody>
      </p:sp>
    </p:spTree>
    <p:extLst>
      <p:ext uri="{BB962C8B-B14F-4D97-AF65-F5344CB8AC3E}">
        <p14:creationId xmlns:p14="http://schemas.microsoft.com/office/powerpoint/2010/main" val="2909953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pose the question to the class. The teacher can ask for volunteers or call on specific students to respond to the question. </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5</a:t>
            </a:fld>
            <a:endParaRPr lang="en-US"/>
          </a:p>
        </p:txBody>
      </p:sp>
    </p:spTree>
    <p:extLst>
      <p:ext uri="{BB962C8B-B14F-4D97-AF65-F5344CB8AC3E}">
        <p14:creationId xmlns:p14="http://schemas.microsoft.com/office/powerpoint/2010/main" val="229294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6</a:t>
            </a:fld>
            <a:endParaRPr lang="en-US"/>
          </a:p>
        </p:txBody>
      </p:sp>
    </p:spTree>
    <p:extLst>
      <p:ext uri="{BB962C8B-B14F-4D97-AF65-F5344CB8AC3E}">
        <p14:creationId xmlns:p14="http://schemas.microsoft.com/office/powerpoint/2010/main" val="87000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summarize the important information on their notes.</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7</a:t>
            </a:fld>
            <a:endParaRPr lang="en-US"/>
          </a:p>
        </p:txBody>
      </p:sp>
    </p:spTree>
    <p:extLst>
      <p:ext uri="{BB962C8B-B14F-4D97-AF65-F5344CB8AC3E}">
        <p14:creationId xmlns:p14="http://schemas.microsoft.com/office/powerpoint/2010/main" val="296505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use the image on the slide to illustrate the country’s climate</a:t>
            </a:r>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8</a:t>
            </a:fld>
            <a:endParaRPr lang="en-US"/>
          </a:p>
        </p:txBody>
      </p:sp>
    </p:spTree>
    <p:extLst>
      <p:ext uri="{BB962C8B-B14F-4D97-AF65-F5344CB8AC3E}">
        <p14:creationId xmlns:p14="http://schemas.microsoft.com/office/powerpoint/2010/main" val="215413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a:t>
            </a:r>
            <a:r>
              <a:rPr lang="en-US" baseline="0" dirty="0" smtClean="0"/>
              <a:t> Approach(s): The teacher should use the image on the slide to illustrate that Germany’s climate is very favorable for agriculture.</a:t>
            </a:r>
            <a:endParaRPr lang="en-US" dirty="0"/>
          </a:p>
        </p:txBody>
      </p:sp>
      <p:sp>
        <p:nvSpPr>
          <p:cNvPr id="4" name="Slide Number Placeholder 3"/>
          <p:cNvSpPr>
            <a:spLocks noGrp="1"/>
          </p:cNvSpPr>
          <p:nvPr>
            <p:ph type="sldNum" sz="quarter" idx="10"/>
          </p:nvPr>
        </p:nvSpPr>
        <p:spPr/>
        <p:txBody>
          <a:bodyPr/>
          <a:lstStyle/>
          <a:p>
            <a:pPr>
              <a:defRPr/>
            </a:pPr>
            <a:fld id="{947E321E-2FEF-4BFF-AF2A-8EE3C1AE9F55}" type="slidenum">
              <a:rPr lang="en-US" smtClean="0"/>
              <a:pPr>
                <a:defRPr/>
              </a:pPr>
              <a:t>9</a:t>
            </a:fld>
            <a:endParaRPr lang="en-US"/>
          </a:p>
        </p:txBody>
      </p:sp>
    </p:spTree>
    <p:extLst>
      <p:ext uri="{BB962C8B-B14F-4D97-AF65-F5344CB8AC3E}">
        <p14:creationId xmlns:p14="http://schemas.microsoft.com/office/powerpoint/2010/main" val="167397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84D5CF-7B32-4E17-BBDD-99A7A4962A62}" type="slidenum">
              <a:rPr lang="en-US"/>
              <a:pPr>
                <a:defRPr/>
              </a:pPr>
              <a:t>‹#›</a:t>
            </a:fld>
            <a:endParaRPr lang="en-US"/>
          </a:p>
        </p:txBody>
      </p:sp>
    </p:spTree>
    <p:extLst>
      <p:ext uri="{BB962C8B-B14F-4D97-AF65-F5344CB8AC3E}">
        <p14:creationId xmlns:p14="http://schemas.microsoft.com/office/powerpoint/2010/main" val="2693472933"/>
      </p:ext>
    </p:extLst>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F3C8C-C662-4D83-A420-F2A20E100EDF}" type="slidenum">
              <a:rPr lang="en-US"/>
              <a:pPr>
                <a:defRPr/>
              </a:pPr>
              <a:t>‹#›</a:t>
            </a:fld>
            <a:endParaRPr lang="en-US"/>
          </a:p>
        </p:txBody>
      </p:sp>
    </p:spTree>
    <p:extLst>
      <p:ext uri="{BB962C8B-B14F-4D97-AF65-F5344CB8AC3E}">
        <p14:creationId xmlns:p14="http://schemas.microsoft.com/office/powerpoint/2010/main" val="1600606763"/>
      </p:ext>
    </p:extLst>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B92F5C-A9C0-4F32-BC75-C92502C8C70C}" type="slidenum">
              <a:rPr lang="en-US"/>
              <a:pPr>
                <a:defRPr/>
              </a:pPr>
              <a:t>‹#›</a:t>
            </a:fld>
            <a:endParaRPr lang="en-US"/>
          </a:p>
        </p:txBody>
      </p:sp>
    </p:spTree>
    <p:extLst>
      <p:ext uri="{BB962C8B-B14F-4D97-AF65-F5344CB8AC3E}">
        <p14:creationId xmlns:p14="http://schemas.microsoft.com/office/powerpoint/2010/main" val="455945529"/>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65D60-4ADA-465C-8C34-4AEA109AD7FF}" type="slidenum">
              <a:rPr lang="en-US"/>
              <a:pPr>
                <a:defRPr/>
              </a:pPr>
              <a:t>‹#›</a:t>
            </a:fld>
            <a:endParaRPr lang="en-US"/>
          </a:p>
        </p:txBody>
      </p:sp>
    </p:spTree>
    <p:extLst>
      <p:ext uri="{BB962C8B-B14F-4D97-AF65-F5344CB8AC3E}">
        <p14:creationId xmlns:p14="http://schemas.microsoft.com/office/powerpoint/2010/main" val="1906854604"/>
      </p:ext>
    </p:extLst>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F4B89-2512-4995-8D4D-D23AAA35985D}" type="slidenum">
              <a:rPr lang="en-US"/>
              <a:pPr>
                <a:defRPr/>
              </a:pPr>
              <a:t>‹#›</a:t>
            </a:fld>
            <a:endParaRPr lang="en-US"/>
          </a:p>
        </p:txBody>
      </p:sp>
    </p:spTree>
    <p:extLst>
      <p:ext uri="{BB962C8B-B14F-4D97-AF65-F5344CB8AC3E}">
        <p14:creationId xmlns:p14="http://schemas.microsoft.com/office/powerpoint/2010/main" val="2185210287"/>
      </p:ext>
    </p:extLst>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AF2ACF-1A8C-40F3-8163-24BD153104B4}" type="slidenum">
              <a:rPr lang="en-US"/>
              <a:pPr>
                <a:defRPr/>
              </a:pPr>
              <a:t>‹#›</a:t>
            </a:fld>
            <a:endParaRPr lang="en-US"/>
          </a:p>
        </p:txBody>
      </p:sp>
    </p:spTree>
    <p:extLst>
      <p:ext uri="{BB962C8B-B14F-4D97-AF65-F5344CB8AC3E}">
        <p14:creationId xmlns:p14="http://schemas.microsoft.com/office/powerpoint/2010/main" val="3729588682"/>
      </p:ext>
    </p:extLst>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CE842FE-B31B-4801-AC44-8D3936FE3852}" type="slidenum">
              <a:rPr lang="en-US"/>
              <a:pPr>
                <a:defRPr/>
              </a:pPr>
              <a:t>‹#›</a:t>
            </a:fld>
            <a:endParaRPr lang="en-US"/>
          </a:p>
        </p:txBody>
      </p:sp>
    </p:spTree>
    <p:extLst>
      <p:ext uri="{BB962C8B-B14F-4D97-AF65-F5344CB8AC3E}">
        <p14:creationId xmlns:p14="http://schemas.microsoft.com/office/powerpoint/2010/main" val="383791012"/>
      </p:ext>
    </p:extLst>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58D57A5-FA58-4B93-A28A-AC508A3F57FD}" type="slidenum">
              <a:rPr lang="en-US"/>
              <a:pPr>
                <a:defRPr/>
              </a:pPr>
              <a:t>‹#›</a:t>
            </a:fld>
            <a:endParaRPr lang="en-US"/>
          </a:p>
        </p:txBody>
      </p:sp>
    </p:spTree>
    <p:extLst>
      <p:ext uri="{BB962C8B-B14F-4D97-AF65-F5344CB8AC3E}">
        <p14:creationId xmlns:p14="http://schemas.microsoft.com/office/powerpoint/2010/main" val="2306613439"/>
      </p:ext>
    </p:extLst>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26C0470-340C-4C02-85B1-815C50D34CA0}" type="slidenum">
              <a:rPr lang="en-US"/>
              <a:pPr>
                <a:defRPr/>
              </a:pPr>
              <a:t>‹#›</a:t>
            </a:fld>
            <a:endParaRPr lang="en-US"/>
          </a:p>
        </p:txBody>
      </p:sp>
    </p:spTree>
    <p:extLst>
      <p:ext uri="{BB962C8B-B14F-4D97-AF65-F5344CB8AC3E}">
        <p14:creationId xmlns:p14="http://schemas.microsoft.com/office/powerpoint/2010/main" val="1995981162"/>
      </p:ext>
    </p:extLst>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ED597A-A4A6-4B5B-9B75-1E831C029969}" type="slidenum">
              <a:rPr lang="en-US"/>
              <a:pPr>
                <a:defRPr/>
              </a:pPr>
              <a:t>‹#›</a:t>
            </a:fld>
            <a:endParaRPr lang="en-US"/>
          </a:p>
        </p:txBody>
      </p:sp>
    </p:spTree>
    <p:extLst>
      <p:ext uri="{BB962C8B-B14F-4D97-AF65-F5344CB8AC3E}">
        <p14:creationId xmlns:p14="http://schemas.microsoft.com/office/powerpoint/2010/main" val="116181513"/>
      </p:ext>
    </p:extLst>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64"/>
          <p:cNvGrpSpPr>
            <a:grpSpLocks/>
          </p:cNvGrpSpPr>
          <p:nvPr/>
        </p:nvGrpSpPr>
        <p:grpSpPr bwMode="auto">
          <a:xfrm>
            <a:off x="4516438" y="993775"/>
            <a:ext cx="1846262" cy="1530350"/>
            <a:chOff x="4718762" y="993075"/>
            <a:chExt cx="1847138" cy="1530439"/>
          </a:xfrm>
        </p:grpSpPr>
        <p:sp>
          <p:nvSpPr>
            <p:cNvPr id="6" name="Oval 5"/>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Oval 8"/>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Oval 11"/>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rtlCol="0">
            <a:normAutofit/>
          </a:bodyPr>
          <a:lstStyle/>
          <a:p>
            <a:pPr lvl="0"/>
            <a:r>
              <a:rPr lang="en-US" noProof="0" smtClean="0"/>
              <a:t>Click icon to add picture</a:t>
            </a:r>
            <a:endParaRPr lang="en-US" noProof="0"/>
          </a:p>
        </p:txBody>
      </p:sp>
      <p:sp>
        <p:nvSpPr>
          <p:cNvPr id="14" name="Date Placeholder 4"/>
          <p:cNvSpPr>
            <a:spLocks noGrp="1"/>
          </p:cNvSpPr>
          <p:nvPr>
            <p:ph type="dt" sz="half" idx="15"/>
          </p:nvPr>
        </p:nvSpPr>
        <p:spPr/>
        <p:txBody>
          <a:bodyPr/>
          <a:lstStyle>
            <a:lvl1pPr>
              <a:defRPr/>
            </a:lvl1pPr>
          </a:lstStyle>
          <a:p>
            <a:pPr>
              <a:defRPr/>
            </a:pPr>
            <a:endParaRPr lang="en-US"/>
          </a:p>
        </p:txBody>
      </p:sp>
      <p:sp>
        <p:nvSpPr>
          <p:cNvPr id="15" name="Footer Placeholder 5"/>
          <p:cNvSpPr>
            <a:spLocks noGrp="1"/>
          </p:cNvSpPr>
          <p:nvPr>
            <p:ph type="ftr" sz="quarter" idx="16"/>
          </p:nvPr>
        </p:nvSpPr>
        <p:spPr/>
        <p:txBody>
          <a:bodyPr/>
          <a:lstStyle>
            <a:lvl1pPr>
              <a:defRPr/>
            </a:lvl1pPr>
          </a:lstStyle>
          <a:p>
            <a:pPr>
              <a:defRPr/>
            </a:pPr>
            <a:endParaRPr lang="en-US"/>
          </a:p>
        </p:txBody>
      </p:sp>
      <p:sp>
        <p:nvSpPr>
          <p:cNvPr id="16" name="Slide Number Placeholder 6"/>
          <p:cNvSpPr>
            <a:spLocks noGrp="1"/>
          </p:cNvSpPr>
          <p:nvPr>
            <p:ph type="sldNum" sz="quarter" idx="17"/>
          </p:nvPr>
        </p:nvSpPr>
        <p:spPr/>
        <p:txBody>
          <a:bodyPr/>
          <a:lstStyle>
            <a:lvl1pPr>
              <a:defRPr/>
            </a:lvl1pPr>
          </a:lstStyle>
          <a:p>
            <a:pPr>
              <a:defRPr/>
            </a:pPr>
            <a:fld id="{8FE9EDA7-DD18-486B-BA21-731E6B8247D7}" type="slidenum">
              <a:rPr lang="en-US"/>
              <a:pPr>
                <a:defRPr/>
              </a:pPr>
              <a:t>‹#›</a:t>
            </a:fld>
            <a:endParaRPr lang="en-US"/>
          </a:p>
        </p:txBody>
      </p:sp>
    </p:spTree>
    <p:extLst>
      <p:ext uri="{BB962C8B-B14F-4D97-AF65-F5344CB8AC3E}">
        <p14:creationId xmlns:p14="http://schemas.microsoft.com/office/powerpoint/2010/main" val="3782436292"/>
      </p:ext>
    </p:extLst>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39321"/>
            </a:gs>
            <a:gs pos="100000">
              <a:srgbClr val="D03000"/>
            </a:gs>
          </a:gsLst>
          <a:lin ang="5400000" scaled="1"/>
        </a:gradFill>
        <a:effectLst/>
      </p:bgPr>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7" name="Oval 96"/>
          <p:cNvSpPr>
            <a:spLocks noChangeAspect="1"/>
          </p:cNvSpPr>
          <p:nvPr/>
        </p:nvSpPr>
        <p:spPr>
          <a:xfrm>
            <a:off x="11113" y="4941888"/>
            <a:ext cx="611187" cy="611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0" name="Oval 99"/>
          <p:cNvSpPr>
            <a:spLocks noChangeAspect="1"/>
          </p:cNvSpPr>
          <p:nvPr/>
        </p:nvSpPr>
        <p:spPr>
          <a:xfrm>
            <a:off x="-25400" y="482600"/>
            <a:ext cx="598488" cy="904875"/>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3" name="Oval 102"/>
          <p:cNvSpPr>
            <a:spLocks noChangeAspect="1"/>
          </p:cNvSpPr>
          <p:nvPr/>
        </p:nvSpPr>
        <p:spPr>
          <a:xfrm>
            <a:off x="371475" y="1887538"/>
            <a:ext cx="609600" cy="60960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7" name="Oval 106"/>
          <p:cNvSpPr>
            <a:spLocks noChangeAspect="1"/>
          </p:cNvSpPr>
          <p:nvPr/>
        </p:nvSpPr>
        <p:spPr>
          <a:xfrm>
            <a:off x="7748588" y="282575"/>
            <a:ext cx="1128712" cy="11287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0" name="Oval 109"/>
          <p:cNvSpPr>
            <a:spLocks noChangeAspect="1"/>
          </p:cNvSpPr>
          <p:nvPr/>
        </p:nvSpPr>
        <p:spPr>
          <a:xfrm>
            <a:off x="7470775" y="1327150"/>
            <a:ext cx="608013" cy="608013"/>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1" name="Oval 110"/>
          <p:cNvSpPr>
            <a:spLocks noChangeAspect="1"/>
          </p:cNvSpPr>
          <p:nvPr/>
        </p:nvSpPr>
        <p:spPr>
          <a:xfrm>
            <a:off x="7629525" y="5611813"/>
            <a:ext cx="738188" cy="7381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3" name="Oval 112"/>
          <p:cNvSpPr>
            <a:spLocks noChangeAspect="1"/>
          </p:cNvSpPr>
          <p:nvPr/>
        </p:nvSpPr>
        <p:spPr>
          <a:xfrm>
            <a:off x="7494588" y="4927600"/>
            <a:ext cx="738187" cy="738188"/>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1159" name="Title Placeholder 1"/>
          <p:cNvSpPr>
            <a:spLocks noGrp="1"/>
          </p:cNvSpPr>
          <p:nvPr>
            <p:ph type="title"/>
          </p:nvPr>
        </p:nvSpPr>
        <p:spPr bwMode="auto">
          <a:xfrm>
            <a:off x="1009650" y="676275"/>
            <a:ext cx="7124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160" name="Text Placeholder 2"/>
          <p:cNvSpPr>
            <a:spLocks noGrp="1"/>
          </p:cNvSpPr>
          <p:nvPr>
            <p:ph type="body" idx="1"/>
          </p:nvPr>
        </p:nvSpPr>
        <p:spPr bwMode="auto">
          <a:xfrm>
            <a:off x="1009650" y="1806575"/>
            <a:ext cx="71247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437313" y="5951538"/>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181100" y="5951538"/>
            <a:ext cx="5256213" cy="365125"/>
          </a:xfrm>
          <a:prstGeom prst="rect">
            <a:avLst/>
          </a:prstGeom>
        </p:spPr>
        <p:txBody>
          <a:bodyPr vert="horz" lIns="91440" tIns="45720" rIns="91440" bIns="45720" rtlCol="0" anchor="b"/>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573088" y="5951538"/>
            <a:ext cx="608012" cy="365125"/>
          </a:xfrm>
          <a:prstGeom prst="rect">
            <a:avLst/>
          </a:prstGeom>
        </p:spPr>
        <p:txBody>
          <a:bodyPr vert="horz" lIns="91440" tIns="45720" rIns="91440" bIns="45720" rtlCol="0" anchor="b"/>
          <a:lstStyle>
            <a:lvl1pPr algn="l">
              <a:defRPr sz="1800">
                <a:solidFill>
                  <a:schemeClr val="tx1">
                    <a:tint val="75000"/>
                  </a:schemeClr>
                </a:solidFill>
              </a:defRPr>
            </a:lvl1pPr>
          </a:lstStyle>
          <a:p>
            <a:pPr>
              <a:defRPr/>
            </a:pPr>
            <a:fld id="{24A23B8D-6B0C-4197-9F19-162813F9BCD8}" type="slidenum">
              <a:rPr lang="en-US"/>
              <a:pPr>
                <a:defRPr/>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0" name="Oval 59"/>
          <p:cNvSpPr>
            <a:spLocks noChangeAspect="1"/>
          </p:cNvSpPr>
          <p:nvPr/>
        </p:nvSpPr>
        <p:spPr>
          <a:xfrm>
            <a:off x="153988" y="2698750"/>
            <a:ext cx="468312" cy="468313"/>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1" name="Oval 60"/>
          <p:cNvSpPr>
            <a:spLocks noChangeAspect="1"/>
          </p:cNvSpPr>
          <p:nvPr/>
        </p:nvSpPr>
        <p:spPr>
          <a:xfrm>
            <a:off x="474663" y="3167063"/>
            <a:ext cx="458787" cy="45878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anchor="ctr"/>
          <a:lstStyle/>
          <a:p>
            <a:pPr algn="ctr">
              <a:defRPr/>
            </a:pPr>
            <a:endParaRPr lang="en-US"/>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Lst>
  <p:transition spd="slow">
    <p:split orient="vert"/>
  </p:transition>
  <p:timing>
    <p:tnLst>
      <p:par>
        <p:cTn id="1" dur="indefinite" restart="never" nodeType="tmRoot"/>
      </p:par>
    </p:tnLst>
  </p:timing>
  <p:txStyles>
    <p:title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ct val="20000"/>
        </a:spcBef>
        <a:spcAft>
          <a:spcPts val="600"/>
        </a:spcAft>
        <a:buClr>
          <a:schemeClr val="tx2"/>
        </a:buClr>
        <a:buFont typeface="Wingdings 2" pitchFamily="18" charset="2"/>
        <a:buChar char=""/>
        <a:defRPr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chemeClr val="tx2"/>
        </a:buClr>
        <a:buFont typeface="Wingdings 2" pitchFamily="18" charset="2"/>
        <a:buChar char=""/>
        <a:defRPr sz="1600" kern="1200">
          <a:solidFill>
            <a:schemeClr val="tx1"/>
          </a:solidFill>
          <a:latin typeface="+mn-lt"/>
          <a:ea typeface="+mn-ea"/>
          <a:cs typeface="+mn-cs"/>
        </a:defRPr>
      </a:lvl2pPr>
      <a:lvl3pPr marL="1143000" indent="-228600" algn="l" defTabSz="457200" rtl="0" eaLnBrk="0" fontAlgn="base" hangingPunct="0">
        <a:spcBef>
          <a:spcPct val="20000"/>
        </a:spcBef>
        <a:spcAft>
          <a:spcPts val="600"/>
        </a:spcAft>
        <a:buClr>
          <a:schemeClr val="tx2"/>
        </a:buClr>
        <a:buFont typeface="Wingdings 2" pitchFamily="18" charset="2"/>
        <a:buChar char=""/>
        <a:defRPr sz="1400" kern="1200">
          <a:solidFill>
            <a:schemeClr val="tx1"/>
          </a:solidFill>
          <a:latin typeface="+mn-lt"/>
          <a:ea typeface="+mn-ea"/>
          <a:cs typeface="+mn-cs"/>
        </a:defRPr>
      </a:lvl3pPr>
      <a:lvl4pPr marL="16002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4pPr>
      <a:lvl5pPr marL="2057400" indent="-228600" algn="l" defTabSz="457200" rtl="0" eaLnBrk="0" fontAlgn="base" hangingPunct="0">
        <a:spcBef>
          <a:spcPct val="20000"/>
        </a:spcBef>
        <a:spcAft>
          <a:spcPts val="600"/>
        </a:spcAft>
        <a:buClr>
          <a:schemeClr val="tx2"/>
        </a:buClr>
        <a:buFont typeface="Wingdings 2" pitchFamily="18"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28600" y="381000"/>
            <a:ext cx="8763000" cy="1981200"/>
          </a:xfrm>
        </p:spPr>
        <p:txBody>
          <a:bodyPr rtlCol="0">
            <a:noAutofit/>
          </a:bodyPr>
          <a:lstStyle/>
          <a:p>
            <a:pPr algn="ctr" eaLnBrk="1" fontAlgn="auto" hangingPunct="1">
              <a:spcAft>
                <a:spcPts val="0"/>
              </a:spcAft>
              <a:defRPr/>
            </a:pPr>
            <a:r>
              <a:rPr lang="en-US" b="1" dirty="0" smtClean="0">
                <a:solidFill>
                  <a:schemeClr val="tx2">
                    <a:lumMod val="20000"/>
                    <a:lumOff val="80000"/>
                  </a:schemeClr>
                </a:solidFill>
                <a:effectLst>
                  <a:outerShdw blurRad="38100" dist="38100" dir="2700000" algn="tl">
                    <a:srgbClr val="000000">
                      <a:alpha val="43137"/>
                    </a:srgbClr>
                  </a:outerShdw>
                </a:effectLst>
                <a:ea typeface="+mj-ea"/>
              </a:rPr>
              <a:t>How do location, climate, and natural resources influence Europe and its people?</a:t>
            </a:r>
          </a:p>
        </p:txBody>
      </p:sp>
      <p:sp>
        <p:nvSpPr>
          <p:cNvPr id="3075" name="Rectangle 3"/>
          <p:cNvSpPr>
            <a:spLocks noGrp="1" noChangeArrowheads="1"/>
          </p:cNvSpPr>
          <p:nvPr>
            <p:ph type="subTitle" idx="1"/>
          </p:nvPr>
        </p:nvSpPr>
        <p:spPr>
          <a:xfrm>
            <a:off x="152400" y="2971800"/>
            <a:ext cx="8915400" cy="3581400"/>
          </a:xfrm>
        </p:spPr>
        <p:txBody>
          <a:bodyPr rtlCol="0">
            <a:normAutofit fontScale="25000" lnSpcReduction="20000"/>
          </a:bodyPr>
          <a:lstStyle/>
          <a:p>
            <a:pPr eaLnBrk="1" fontAlgn="auto" hangingPunct="1">
              <a:lnSpc>
                <a:spcPct val="120000"/>
              </a:lnSpc>
              <a:spcBef>
                <a:spcPts val="0"/>
              </a:spcBef>
              <a:spcAft>
                <a:spcPts val="0"/>
              </a:spcAft>
              <a:buFont typeface="Wingdings 2" charset="2"/>
              <a:buNone/>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Standards:</a:t>
            </a:r>
          </a:p>
          <a:p>
            <a:pPr eaLnBrk="1" fontAlgn="auto" hangingPunct="1">
              <a:lnSpc>
                <a:spcPct val="120000"/>
              </a:lnSpc>
              <a:spcBef>
                <a:spcPts val="0"/>
              </a:spcBef>
              <a:spcAft>
                <a:spcPts val="0"/>
              </a:spcAft>
              <a:buFont typeface="Wingdings 2" charset="2"/>
              <a:buNone/>
              <a:defRPr/>
            </a:pPr>
            <a:endParaRPr lang="en-US" sz="9600" b="1" dirty="0" smtClean="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buFont typeface="Wingdings 2" charset="2"/>
              <a:buNone/>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SS6G10a. Compare how the location, climate, and natural resources of the United Kingdom and Russia affect where people live and how they trade.</a:t>
            </a:r>
            <a:endParaRPr lang="en-US" sz="9600" b="1" dirty="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buFont typeface="Wingdings 2" charset="2"/>
              <a:buNone/>
              <a:defRPr/>
            </a:pPr>
            <a:endParaRPr lang="en-US" sz="4500" dirty="0">
              <a:solidFill>
                <a:schemeClr val="tx2">
                  <a:lumMod val="20000"/>
                  <a:lumOff val="80000"/>
                </a:schemeClr>
              </a:solidFill>
              <a:effectLst>
                <a:outerShdw blurRad="38100" dist="38100" dir="2700000" algn="tl">
                  <a:srgbClr val="000000">
                    <a:alpha val="43137"/>
                  </a:srgbClr>
                </a:outerShdw>
              </a:effectLst>
            </a:endParaRPr>
          </a:p>
          <a:p>
            <a:pPr eaLnBrk="1" fontAlgn="auto" hangingPunct="1">
              <a:lnSpc>
                <a:spcPct val="120000"/>
              </a:lnSpc>
              <a:spcBef>
                <a:spcPts val="0"/>
              </a:spcBef>
              <a:spcAft>
                <a:spcPts val="0"/>
              </a:spcAft>
              <a:defRPr/>
            </a:pPr>
            <a:r>
              <a:rPr lang="en-US" sz="9600" b="1" dirty="0" smtClean="0">
                <a:solidFill>
                  <a:schemeClr val="tx2">
                    <a:lumMod val="20000"/>
                    <a:lumOff val="80000"/>
                  </a:schemeClr>
                </a:solidFill>
                <a:effectLst>
                  <a:outerShdw blurRad="38100" dist="38100" dir="2700000" algn="tl">
                    <a:srgbClr val="000000">
                      <a:alpha val="43137"/>
                    </a:srgbClr>
                  </a:outerShdw>
                </a:effectLst>
              </a:rPr>
              <a:t>SS6G10b. </a:t>
            </a:r>
            <a:r>
              <a:rPr lang="en-US" sz="9600" b="1" dirty="0">
                <a:solidFill>
                  <a:schemeClr val="tx2">
                    <a:lumMod val="20000"/>
                    <a:lumOff val="80000"/>
                  </a:schemeClr>
                </a:solidFill>
                <a:effectLst>
                  <a:outerShdw blurRad="38100" dist="38100" dir="2700000" algn="tl">
                    <a:srgbClr val="000000">
                      <a:alpha val="43137"/>
                    </a:srgbClr>
                  </a:outerShdw>
                </a:effectLst>
              </a:rPr>
              <a:t>Compare how the location, climate, and natural resources of </a:t>
            </a:r>
            <a:r>
              <a:rPr lang="en-US" sz="9600" b="1" dirty="0" smtClean="0">
                <a:solidFill>
                  <a:schemeClr val="tx2">
                    <a:lumMod val="20000"/>
                    <a:lumOff val="80000"/>
                  </a:schemeClr>
                </a:solidFill>
                <a:effectLst>
                  <a:outerShdw blurRad="38100" dist="38100" dir="2700000" algn="tl">
                    <a:srgbClr val="000000">
                      <a:alpha val="43137"/>
                    </a:srgbClr>
                  </a:outerShdw>
                </a:effectLst>
              </a:rPr>
              <a:t>Germany and Italy </a:t>
            </a:r>
            <a:r>
              <a:rPr lang="en-US" sz="9600" b="1" dirty="0">
                <a:solidFill>
                  <a:schemeClr val="tx2">
                    <a:lumMod val="20000"/>
                    <a:lumOff val="80000"/>
                  </a:schemeClr>
                </a:solidFill>
                <a:effectLst>
                  <a:outerShdw blurRad="38100" dist="38100" dir="2700000" algn="tl">
                    <a:srgbClr val="000000">
                      <a:alpha val="43137"/>
                    </a:srgbClr>
                  </a:outerShdw>
                </a:effectLst>
              </a:rPr>
              <a:t>affect where people live and how they trade</a:t>
            </a:r>
            <a:r>
              <a:rPr lang="en-US" sz="9600" b="1" dirty="0" smtClean="0">
                <a:solidFill>
                  <a:schemeClr val="tx2">
                    <a:lumMod val="20000"/>
                    <a:lumOff val="80000"/>
                  </a:schemeClr>
                </a:solidFill>
                <a:effectLst>
                  <a:outerShdw blurRad="38100" dist="38100" dir="2700000" algn="tl">
                    <a:srgbClr val="000000">
                      <a:alpha val="43137"/>
                    </a:srgbClr>
                  </a:outerShdw>
                </a:effectLst>
              </a:rPr>
              <a:t>.</a:t>
            </a:r>
            <a:endParaRPr lang="en-US" sz="9600" b="1" dirty="0">
              <a:solidFill>
                <a:schemeClr val="tx2">
                  <a:lumMod val="20000"/>
                  <a:lumOff val="80000"/>
                </a:schemeClr>
              </a:solidFill>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3695700" cy="5638800"/>
          </a:xfrm>
        </p:spPr>
        <p:txBody>
          <a:bodyPr/>
          <a:lstStyle/>
          <a:p>
            <a:pPr algn="ctr">
              <a:defRPr/>
            </a:pPr>
            <a:r>
              <a:rPr lang="en-US" sz="4000" b="1" dirty="0" smtClean="0">
                <a:effectLst>
                  <a:outerShdw blurRad="38100" dist="38100" dir="2700000" algn="tl">
                    <a:srgbClr val="000000">
                      <a:alpha val="43137"/>
                    </a:srgbClr>
                  </a:outerShdw>
                </a:effectLst>
              </a:rPr>
              <a:t>Look at the map of Germany again.</a:t>
            </a:r>
            <a:br>
              <a:rPr lang="en-US" sz="4000" b="1" dirty="0" smtClean="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
            </a:r>
            <a:br>
              <a:rPr lang="en-US" sz="4000" b="1" dirty="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What </a:t>
            </a:r>
            <a:r>
              <a:rPr lang="en-US" sz="4000" b="1" u="sng" dirty="0" smtClean="0">
                <a:effectLst>
                  <a:outerShdw blurRad="38100" dist="38100" dir="2700000" algn="tl">
                    <a:srgbClr val="000000">
                      <a:alpha val="43137"/>
                    </a:srgbClr>
                  </a:outerShdw>
                </a:effectLst>
              </a:rPr>
              <a:t>natural resources </a:t>
            </a:r>
            <a:r>
              <a:rPr lang="en-US" sz="4000" b="1" dirty="0" smtClean="0">
                <a:effectLst>
                  <a:outerShdw blurRad="38100" dist="38100" dir="2700000" algn="tl">
                    <a:srgbClr val="000000">
                      <a:alpha val="43137"/>
                    </a:srgbClr>
                  </a:outerShdw>
                </a:effectLst>
              </a:rPr>
              <a:t>do you see?</a:t>
            </a:r>
            <a:endParaRPr lang="en-US" sz="4000" b="1" dirty="0">
              <a:effectLst>
                <a:outerShdw blurRad="38100" dist="38100" dir="2700000" algn="tl">
                  <a:srgbClr val="000000">
                    <a:alpha val="43137"/>
                  </a:srgbClr>
                </a:outerShdw>
              </a:effectLst>
            </a:endParaRPr>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588"/>
            <a:ext cx="54483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 y="0"/>
            <a:ext cx="9144000" cy="1066800"/>
          </a:xfrm>
        </p:spPr>
        <p:txBody>
          <a:bodyPr/>
          <a:lstStyle/>
          <a:p>
            <a:pPr algn="ctr">
              <a:defRPr/>
            </a:pPr>
            <a:r>
              <a:rPr lang="en-US" sz="4000" b="1" u="sng" dirty="0" smtClean="0">
                <a:effectLst>
                  <a:outerShdw blurRad="38100" dist="38100" dir="2700000" algn="tl">
                    <a:srgbClr val="000000">
                      <a:alpha val="43137"/>
                    </a:srgbClr>
                  </a:outerShdw>
                </a:effectLst>
              </a:rPr>
              <a:t>Germany’s Natural Resources</a:t>
            </a:r>
            <a:endParaRPr lang="en-US" sz="40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 y="1219200"/>
            <a:ext cx="8991600" cy="5043488"/>
          </a:xfrm>
        </p:spPr>
        <p:txBody>
          <a:bodyPr/>
          <a:lstStyle/>
          <a:p>
            <a:pPr>
              <a:buFont typeface="Courier New" pitchFamily="49" charset="0"/>
              <a:buChar char="o"/>
              <a:defRPr/>
            </a:pPr>
            <a:r>
              <a:rPr lang="en-US" sz="3100" b="1" dirty="0" smtClean="0">
                <a:effectLst>
                  <a:outerShdw blurRad="38100" dist="38100" dir="2700000" algn="tl">
                    <a:srgbClr val="000000">
                      <a:alpha val="43137"/>
                    </a:srgbClr>
                  </a:outerShdw>
                </a:effectLst>
              </a:rPr>
              <a:t>Germany has enormous deposits of coal and iron ore that fuel a huge manufacturing industry known for steel production, automobiles, building materials, and many other items.</a:t>
            </a:r>
          </a:p>
          <a:p>
            <a:pPr>
              <a:buFont typeface="Courier New" pitchFamily="49" charset="0"/>
              <a:buChar char="o"/>
              <a:defRPr/>
            </a:pPr>
            <a:r>
              <a:rPr lang="en-US" sz="3100" b="1" dirty="0" smtClean="0">
                <a:effectLst>
                  <a:outerShdw blurRad="38100" dist="38100" dir="2700000" algn="tl">
                    <a:srgbClr val="000000">
                      <a:alpha val="43137"/>
                    </a:srgbClr>
                  </a:outerShdw>
                </a:effectLst>
              </a:rPr>
              <a:t>These products are then transported to the Rhine River (Germany’s major commercial waterway), and then on to the North Sea and the Atlantic Ocean for trade.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00"/>
            <a:ext cx="4768850" cy="3276600"/>
          </a:xfrm>
        </p:spPr>
        <p:txBody>
          <a:bodyPr/>
          <a:lstStyle/>
          <a:p>
            <a:pPr algn="ctr">
              <a:defRPr/>
            </a:pPr>
            <a:r>
              <a:rPr lang="en-US" sz="4800" b="1" u="sng" dirty="0" smtClean="0">
                <a:effectLst>
                  <a:outerShdw blurRad="38100" dist="38100" dir="2700000" algn="tl">
                    <a:srgbClr val="000000">
                      <a:alpha val="43137"/>
                    </a:srgbClr>
                  </a:outerShdw>
                </a:effectLst>
              </a:rPr>
              <a:t>Where do most people live in Germany?</a:t>
            </a:r>
            <a:endParaRPr lang="en-US" sz="4800" b="1" u="sng" dirty="0">
              <a:effectLst>
                <a:outerShdw blurRad="38100" dist="38100" dir="2700000" algn="tl">
                  <a:srgbClr val="000000">
                    <a:alpha val="43137"/>
                  </a:srgbClr>
                </a:outerShdw>
              </a:effectLst>
            </a:endParaRPr>
          </a:p>
        </p:txBody>
      </p:sp>
      <p:pic>
        <p:nvPicPr>
          <p:cNvPr id="430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4613"/>
            <a:ext cx="4038600" cy="692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4648200" cy="5638800"/>
          </a:xfrm>
        </p:spPr>
        <p:txBody>
          <a:bodyPr/>
          <a:lstStyle/>
          <a:p>
            <a:pPr>
              <a:defRPr/>
            </a:pPr>
            <a:r>
              <a:rPr lang="en-US" sz="3200" b="1" dirty="0" smtClean="0">
                <a:effectLst>
                  <a:outerShdw blurRad="38100" dist="38100" dir="2700000" algn="tl">
                    <a:srgbClr val="000000">
                      <a:alpha val="43137"/>
                    </a:srgbClr>
                  </a:outerShdw>
                </a:effectLst>
              </a:rPr>
              <a:t>Most Germans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live in western Germany</a:t>
            </a:r>
            <a:r>
              <a:rPr lang="en-US" dirty="0" smtClean="0"/>
              <a:t/>
            </a:r>
            <a:br>
              <a:rPr lang="en-US" dirty="0" smtClean="0"/>
            </a:br>
            <a:endParaRPr lang="en-US" dirty="0" smtClean="0"/>
          </a:p>
          <a:p>
            <a:pPr>
              <a:defRPr/>
            </a:pPr>
            <a:r>
              <a:rPr lang="en-US" sz="3200" b="1" dirty="0" smtClean="0">
                <a:effectLst>
                  <a:outerShdw blurRad="38100" dist="38100" dir="2700000" algn="tl">
                    <a:srgbClr val="000000">
                      <a:alpha val="43137"/>
                    </a:srgbClr>
                  </a:outerShdw>
                </a:effectLst>
              </a:rPr>
              <a:t>The Ruhr Valley </a:t>
            </a:r>
            <a:br>
              <a:rPr lang="en-US" sz="3200" b="1" dirty="0" smtClean="0">
                <a:effectLst>
                  <a:outerShdw blurRad="38100" dist="38100" dir="2700000" algn="tl">
                    <a:srgbClr val="000000">
                      <a:alpha val="43137"/>
                    </a:srgbClr>
                  </a:outerShdw>
                </a:effectLst>
              </a:rPr>
            </a:br>
            <a:r>
              <a:rPr lang="en-US" sz="3200" b="1" dirty="0" smtClean="0">
                <a:effectLst>
                  <a:outerShdw blurRad="38100" dist="38100" dir="2700000" algn="tl">
                    <a:srgbClr val="000000">
                      <a:alpha val="43137"/>
                    </a:srgbClr>
                  </a:outerShdw>
                </a:effectLst>
              </a:rPr>
              <a:t>in western German is the most densely populated area in the country filled with factories, cities, and towns.</a:t>
            </a:r>
            <a:endParaRPr lang="en-US" sz="3200" b="1" dirty="0">
              <a:effectLst>
                <a:outerShdw blurRad="38100" dist="38100" dir="2700000" algn="tl">
                  <a:srgbClr val="000000">
                    <a:alpha val="43137"/>
                  </a:srgbClr>
                </a:outerShdw>
              </a:effectLst>
            </a:endParaRPr>
          </a:p>
        </p:txBody>
      </p:sp>
      <p:pic>
        <p:nvPicPr>
          <p:cNvPr id="38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74613"/>
            <a:ext cx="4038600" cy="692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029200" y="152400"/>
            <a:ext cx="1447800" cy="954088"/>
          </a:xfrm>
          <a:prstGeom prst="rect">
            <a:avLst/>
          </a:prstGeom>
          <a:noFill/>
        </p:spPr>
        <p:txBody>
          <a:bodyPr>
            <a:spAutoFit/>
          </a:bodyPr>
          <a:lstStyle/>
          <a:p>
            <a:pPr algn="ctr">
              <a:defRPr/>
            </a:pPr>
            <a:r>
              <a:rPr lang="en-US" sz="2800" b="1" dirty="0">
                <a:solidFill>
                  <a:schemeClr val="tx2">
                    <a:lumMod val="20000"/>
                    <a:lumOff val="80000"/>
                  </a:schemeClr>
                </a:solidFill>
                <a:effectLst>
                  <a:outerShdw blurRad="38100" dist="38100" dir="2700000" algn="tl">
                    <a:srgbClr val="000000">
                      <a:alpha val="43137"/>
                    </a:srgbClr>
                  </a:outerShdw>
                </a:effectLst>
              </a:rPr>
              <a:t>Ruhr</a:t>
            </a:r>
            <a:br>
              <a:rPr lang="en-US" sz="2800" b="1" dirty="0">
                <a:solidFill>
                  <a:schemeClr val="tx2">
                    <a:lumMod val="20000"/>
                    <a:lumOff val="80000"/>
                  </a:schemeClr>
                </a:solidFill>
                <a:effectLst>
                  <a:outerShdw blurRad="38100" dist="38100" dir="2700000" algn="tl">
                    <a:srgbClr val="000000">
                      <a:alpha val="43137"/>
                    </a:srgbClr>
                  </a:outerShdw>
                </a:effectLst>
              </a:rPr>
            </a:br>
            <a:r>
              <a:rPr lang="en-US" sz="2800" b="1" dirty="0">
                <a:solidFill>
                  <a:schemeClr val="tx2">
                    <a:lumMod val="20000"/>
                    <a:lumOff val="80000"/>
                  </a:schemeClr>
                </a:solidFill>
                <a:effectLst>
                  <a:outerShdw blurRad="38100" dist="38100" dir="2700000" algn="tl">
                    <a:srgbClr val="000000">
                      <a:alpha val="43137"/>
                    </a:srgbClr>
                  </a:outerShdw>
                </a:effectLst>
              </a:rPr>
              <a:t>Valley</a:t>
            </a:r>
          </a:p>
        </p:txBody>
      </p:sp>
      <p:cxnSp>
        <p:nvCxnSpPr>
          <p:cNvPr id="6" name="Straight Arrow Connector 5"/>
          <p:cNvCxnSpPr/>
          <p:nvPr/>
        </p:nvCxnSpPr>
        <p:spPr>
          <a:xfrm>
            <a:off x="5973763" y="1106488"/>
            <a:ext cx="0" cy="1368425"/>
          </a:xfrm>
          <a:prstGeom prst="straightConnector1">
            <a:avLst/>
          </a:prstGeom>
          <a:ln w="127000">
            <a:solidFill>
              <a:schemeClr val="tx2">
                <a:lumMod val="20000"/>
                <a:lumOff val="80000"/>
              </a:schemeClr>
            </a:solidFill>
            <a:tailEnd type="triangle"/>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500"/>
                                  </p:stCondLst>
                                  <p:childTnLst>
                                    <p:set>
                                      <p:cBhvr>
                                        <p:cTn id="6" dur="1" fill="hold">
                                          <p:stCondLst>
                                            <p:cond delay="0"/>
                                          </p:stCondLst>
                                        </p:cTn>
                                        <p:tgtEl>
                                          <p:spTgt spid="38916"/>
                                        </p:tgtEl>
                                        <p:attrNameLst>
                                          <p:attrName>style.visibility</p:attrName>
                                        </p:attrNameLst>
                                      </p:cBhvr>
                                      <p:to>
                                        <p:strVal val="visible"/>
                                      </p:to>
                                    </p:set>
                                    <p:anim calcmode="lin" valueType="num">
                                      <p:cBhvr>
                                        <p:cTn id="7" dur="1000" fill="hold"/>
                                        <p:tgtEl>
                                          <p:spTgt spid="38916"/>
                                        </p:tgtEl>
                                        <p:attrNameLst>
                                          <p:attrName>ppt_w</p:attrName>
                                        </p:attrNameLst>
                                      </p:cBhvr>
                                      <p:tavLst>
                                        <p:tav tm="0">
                                          <p:val>
                                            <p:fltVal val="0"/>
                                          </p:val>
                                        </p:tav>
                                        <p:tav tm="100000">
                                          <p:val>
                                            <p:strVal val="#ppt_w"/>
                                          </p:val>
                                        </p:tav>
                                      </p:tavLst>
                                    </p:anim>
                                    <p:anim calcmode="lin" valueType="num">
                                      <p:cBhvr>
                                        <p:cTn id="8" dur="1000" fill="hold"/>
                                        <p:tgtEl>
                                          <p:spTgt spid="38916"/>
                                        </p:tgtEl>
                                        <p:attrNameLst>
                                          <p:attrName>ppt_h</p:attrName>
                                        </p:attrNameLst>
                                      </p:cBhvr>
                                      <p:tavLst>
                                        <p:tav tm="0">
                                          <p:val>
                                            <p:fltVal val="0"/>
                                          </p:val>
                                        </p:tav>
                                        <p:tav tm="100000">
                                          <p:val>
                                            <p:strVal val="#ppt_h"/>
                                          </p:val>
                                        </p:tav>
                                      </p:tavLst>
                                    </p:anim>
                                    <p:animEffect transition="in" filter="fade">
                                      <p:cBhvr>
                                        <p:cTn id="9" dur="1000"/>
                                        <p:tgtEl>
                                          <p:spTgt spid="38916"/>
                                        </p:tgtEl>
                                      </p:cBhvr>
                                    </p:animEffect>
                                  </p:childTnLst>
                                </p:cTn>
                              </p:par>
                            </p:childTnLst>
                          </p:cTn>
                        </p:par>
                        <p:par>
                          <p:cTn id="10" fill="hold" nodeType="afterGroup">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1000"/>
                                        <p:tgtEl>
                                          <p:spTgt spid="3">
                                            <p:txEl>
                                              <p:pRg st="0" end="0"/>
                                            </p:txEl>
                                          </p:spTgt>
                                        </p:tgtEl>
                                      </p:cBhvr>
                                    </p:animEffect>
                                  </p:childTnLst>
                                </p:cTn>
                              </p:par>
                            </p:childTnLst>
                          </p:cTn>
                        </p:par>
                        <p:par>
                          <p:cTn id="16" fill="hold" nodeType="afterGroup">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1000"/>
                                        <p:tgtEl>
                                          <p:spTgt spid="3">
                                            <p:txEl>
                                              <p:pRg st="1" end="1"/>
                                            </p:txEl>
                                          </p:spTgt>
                                        </p:tgtEl>
                                      </p:cBhvr>
                                    </p:animEffect>
                                  </p:childTnLst>
                                </p:cTn>
                              </p:par>
                            </p:childTnLst>
                          </p:cTn>
                        </p:par>
                        <p:par>
                          <p:cTn id="22" fill="hold" nodeType="afterGroup">
                            <p:stCondLst>
                              <p:cond delay="4000"/>
                            </p:stCondLst>
                            <p:childTnLst>
                              <p:par>
                                <p:cTn id="23" presetID="53" presetClass="entr" presetSubtype="16" fill="hold" grpId="0" nodeType="afterEffect">
                                  <p:stCondLst>
                                    <p:cond delay="250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Effect transition="in" filter="fade">
                                      <p:cBhvr>
                                        <p:cTn id="27" dur="1000"/>
                                        <p:tgtEl>
                                          <p:spTgt spid="4"/>
                                        </p:tgtEl>
                                      </p:cBhvr>
                                    </p:animEffect>
                                  </p:childTnLst>
                                </p:cTn>
                              </p:par>
                            </p:childTnLst>
                          </p:cTn>
                        </p:par>
                        <p:par>
                          <p:cTn id="28" fill="hold" nodeType="afterGroup">
                            <p:stCondLst>
                              <p:cond delay="7500"/>
                            </p:stCondLst>
                            <p:childTnLst>
                              <p:par>
                                <p:cTn id="29" presetID="22" presetClass="entr" presetSubtype="1"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50"/>
            <a:ext cx="8839200" cy="2600325"/>
          </a:xfrm>
        </p:spPr>
        <p:txBody>
          <a:bodyPr/>
          <a:lstStyle/>
          <a:p>
            <a:pPr algn="ctr">
              <a:defRPr/>
            </a:pPr>
            <a:r>
              <a:rPr lang="en-US" b="1" u="sng" dirty="0" smtClean="0">
                <a:effectLst>
                  <a:outerShdw blurRad="38100" dist="38100" dir="2700000" algn="tl">
                    <a:srgbClr val="000000">
                      <a:alpha val="43137"/>
                    </a:srgbClr>
                  </a:outerShdw>
                </a:effectLst>
              </a:rPr>
              <a:t>Distributed Summarizing:</a:t>
            </a:r>
            <a:br>
              <a:rPr lang="en-US" b="1" u="sng" dirty="0" smtClean="0">
                <a:effectLst>
                  <a:outerShdw blurRad="38100" dist="38100" dir="2700000" algn="tl">
                    <a:srgbClr val="000000">
                      <a:alpha val="43137"/>
                    </a:srgbClr>
                  </a:outerShdw>
                </a:effectLst>
              </a:rPr>
            </a:br>
            <a:r>
              <a:rPr lang="en-US" b="1" dirty="0" smtClean="0">
                <a:effectLst>
                  <a:outerShdw blurRad="38100" dist="38100" dir="2700000" algn="tl">
                    <a:srgbClr val="000000">
                      <a:alpha val="43137"/>
                    </a:srgbClr>
                  </a:outerShdw>
                </a:effectLst>
              </a:rPr>
              <a:t>Use your graphic organizer to summarize the location, climate, natural resources, and population distribution of Germany.</a:t>
            </a:r>
            <a:endParaRPr lang="en-US" b="1" u="sng" dirty="0">
              <a:effectLst>
                <a:outerShdw blurRad="38100" dist="38100" dir="2700000" algn="tl">
                  <a:srgbClr val="000000">
                    <a:alpha val="43137"/>
                  </a:srgbClr>
                </a:outerShdw>
              </a:effectLst>
            </a:endParaRPr>
          </a:p>
        </p:txBody>
      </p:sp>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5715000" cy="4117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381000" y="4525963"/>
            <a:ext cx="15240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388" y="14288"/>
            <a:ext cx="5257800" cy="1128712"/>
          </a:xfrm>
        </p:spPr>
        <p:txBody>
          <a:bodyPr/>
          <a:lstStyle/>
          <a:p>
            <a:pPr algn="ctr" eaLnBrk="1" hangingPunct="1">
              <a:defRPr/>
            </a:pPr>
            <a:r>
              <a:rPr lang="en-US" sz="7200" b="1" u="sng" dirty="0" smtClean="0">
                <a:solidFill>
                  <a:schemeClr val="tx2">
                    <a:lumMod val="20000"/>
                    <a:lumOff val="80000"/>
                  </a:schemeClr>
                </a:solidFill>
                <a:effectLst>
                  <a:outerShdw blurRad="38100" dist="38100" dir="2700000" algn="tl">
                    <a:srgbClr val="000000">
                      <a:alpha val="43137"/>
                    </a:srgbClr>
                  </a:outerShdw>
                </a:effectLst>
              </a:rPr>
              <a:t>Italy</a:t>
            </a:r>
            <a:endParaRPr lang="en-US" sz="72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46083" name="Picture 2" descr="http://upload.wikimedia.org/wikipedia/commons/thumb/d/d1/Italy_in_Europe_(-rivers_-mini_map).svg/1401px-Italy_in_Europe_(-rivers_-mini_ma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481138"/>
            <a:ext cx="5703888" cy="4876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250" y="152400"/>
            <a:ext cx="8610600" cy="1128713"/>
          </a:xfrm>
        </p:spPr>
        <p:txBody>
          <a:bodyPr/>
          <a:lstStyle/>
          <a:p>
            <a:pPr algn="ctr" eaLnBrk="1" hangingPunct="1">
              <a:defRPr/>
            </a:pPr>
            <a:r>
              <a:rPr lang="en-US" sz="4000" b="1" u="sng" dirty="0" smtClean="0">
                <a:solidFill>
                  <a:schemeClr val="tx2">
                    <a:lumMod val="20000"/>
                    <a:lumOff val="80000"/>
                  </a:schemeClr>
                </a:solidFill>
                <a:effectLst>
                  <a:outerShdw blurRad="38100" dist="38100" dir="2700000" algn="tl">
                    <a:srgbClr val="000000">
                      <a:alpha val="43137"/>
                    </a:srgbClr>
                  </a:outerShdw>
                </a:effectLst>
              </a:rPr>
              <a:t>What are the advantages of Italy’s location?</a:t>
            </a:r>
            <a:endParaRPr lang="en-US" sz="40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47107" name="Picture 2" descr="http://upload.wikimedia.org/wikipedia/commons/thumb/d/d1/Italy_in_Europe_(-rivers_-mini_map).svg/1401px-Italy_in_Europe_(-rivers_-mini_map).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1600200"/>
            <a:ext cx="5703888" cy="4876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225" y="76200"/>
            <a:ext cx="7124700" cy="923925"/>
          </a:xfrm>
        </p:spPr>
        <p:txBody>
          <a:bodyPr/>
          <a:lstStyle/>
          <a:p>
            <a:pPr algn="ctr">
              <a:defRPr/>
            </a:pPr>
            <a:r>
              <a:rPr lang="en-US" sz="5400" b="1" u="sng" dirty="0" smtClean="0">
                <a:effectLst>
                  <a:outerShdw blurRad="38100" dist="38100" dir="2700000" algn="tl">
                    <a:srgbClr val="000000">
                      <a:alpha val="43137"/>
                    </a:srgbClr>
                  </a:outerShdw>
                </a:effectLst>
              </a:rPr>
              <a:t>Italy’s Location</a:t>
            </a:r>
            <a:endParaRPr lang="en-US" sz="5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400" y="1219200"/>
            <a:ext cx="4629150" cy="5105400"/>
          </a:xfrm>
        </p:spPr>
        <p:txBody>
          <a:bodyPr/>
          <a:lstStyle/>
          <a:p>
            <a:pPr>
              <a:defRPr/>
            </a:pPr>
            <a:r>
              <a:rPr lang="en-US" sz="2400" b="1" dirty="0" smtClean="0">
                <a:effectLst>
                  <a:outerShdw blurRad="38100" dist="38100" dir="2700000" algn="tl">
                    <a:srgbClr val="000000">
                      <a:alpha val="43137"/>
                    </a:srgbClr>
                  </a:outerShdw>
                </a:effectLst>
              </a:rPr>
              <a:t>Due to Italy’s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location, its climate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is moderate</a:t>
            </a:r>
          </a:p>
          <a:p>
            <a:pPr>
              <a:defRPr/>
            </a:pPr>
            <a:r>
              <a:rPr lang="en-US" sz="2400" b="1" dirty="0" smtClean="0">
                <a:effectLst>
                  <a:outerShdw blurRad="38100" dist="38100" dir="2700000" algn="tl">
                    <a:srgbClr val="000000">
                      <a:alpha val="43137"/>
                    </a:srgbClr>
                  </a:outerShdw>
                </a:effectLst>
              </a:rPr>
              <a:t>Since Italy is close</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to central Europe,</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the northern cities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can trade easily with</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other European countries. </a:t>
            </a:r>
          </a:p>
          <a:p>
            <a:pPr>
              <a:defRPr/>
            </a:pPr>
            <a:r>
              <a:rPr lang="en-US" sz="2400" b="1" dirty="0" smtClean="0">
                <a:effectLst>
                  <a:outerShdw blurRad="38100" dist="38100" dir="2700000" algn="tl">
                    <a:srgbClr val="000000">
                      <a:alpha val="43137"/>
                    </a:srgbClr>
                  </a:outerShdw>
                </a:effectLst>
              </a:rPr>
              <a:t>Since most of Italy is surrounded by water, </a:t>
            </a:r>
            <a:br>
              <a:rPr lang="en-US" sz="24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it has many ports to ship and receive goods.</a:t>
            </a:r>
            <a:endParaRPr lang="en-US" sz="2400" b="1" dirty="0">
              <a:effectLst>
                <a:outerShdw blurRad="38100" dist="38100" dir="2700000" algn="tl">
                  <a:srgbClr val="000000">
                    <a:alpha val="43137"/>
                  </a:srgbClr>
                </a:outerShdw>
              </a:effectLst>
            </a:endParaRPr>
          </a:p>
        </p:txBody>
      </p:sp>
      <p:pic>
        <p:nvPicPr>
          <p:cNvPr id="4" name="Picture 2" descr="http://upload.wikimedia.org/wikipedia/commons/thumb/d/d1/Italy_in_Europe_(-rivers_-mini_map).svg/1401px-Italy_in_Europe_(-rivers_-mini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575" y="1828800"/>
            <a:ext cx="4187825" cy="35814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Effect transition="in" filter="fade">
                                      <p:cBhvr>
                                        <p:cTn id="15" dur="1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education.randmcnally.com/images/edpub/Europe_Cli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07963"/>
            <a:ext cx="5029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733800"/>
            <a:ext cx="8915400" cy="2862263"/>
          </a:xfrm>
          <a:prstGeom prst="rect">
            <a:avLst/>
          </a:prstGeom>
          <a:noFill/>
        </p:spPr>
        <p:txBody>
          <a:bodyPr>
            <a:spAutoFit/>
          </a:bodyPr>
          <a:lstStyle/>
          <a:p>
            <a:pPr marL="457200" indent="-457200">
              <a:buFont typeface="Wingdings" pitchFamily="2" charset="2"/>
              <a:buChar char="§"/>
              <a:defRPr/>
            </a:pPr>
            <a:r>
              <a:rPr lang="en-US" sz="3000" b="1" dirty="0">
                <a:effectLst>
                  <a:outerShdw blurRad="38100" dist="38100" dir="2700000" algn="tl">
                    <a:srgbClr val="000000">
                      <a:alpha val="43137"/>
                    </a:srgbClr>
                  </a:outerShdw>
                </a:effectLst>
              </a:rPr>
              <a:t>Italy’s climate is moderate with generally cool winters (colder in mountain regions) and warm summers.</a:t>
            </a:r>
          </a:p>
          <a:p>
            <a:pPr marL="457200" indent="-457200">
              <a:buFont typeface="Wingdings" pitchFamily="2" charset="2"/>
              <a:buChar char="§"/>
              <a:defRPr/>
            </a:pPr>
            <a:r>
              <a:rPr lang="en-US" sz="3000" b="1" dirty="0">
                <a:effectLst>
                  <a:outerShdw blurRad="38100" dist="38100" dir="2700000" algn="tl">
                    <a:srgbClr val="000000">
                      <a:alpha val="43137"/>
                    </a:srgbClr>
                  </a:outerShdw>
                </a:effectLst>
              </a:rPr>
              <a:t>Mountains cover about 70% of the country.</a:t>
            </a:r>
          </a:p>
          <a:p>
            <a:pPr marL="457200" indent="-457200">
              <a:buFont typeface="Wingdings" pitchFamily="2" charset="2"/>
              <a:buChar char="§"/>
              <a:defRPr/>
            </a:pPr>
            <a:r>
              <a:rPr lang="en-US" sz="3000" b="1" dirty="0">
                <a:effectLst>
                  <a:outerShdw blurRad="38100" dist="38100" dir="2700000" algn="tl">
                    <a:srgbClr val="000000">
                      <a:alpha val="43137"/>
                    </a:srgbClr>
                  </a:outerShdw>
                </a:effectLst>
              </a:rPr>
              <a:t>Agriculture is strongest in the northern part of the country.</a:t>
            </a:r>
          </a:p>
        </p:txBody>
      </p:sp>
      <p:sp>
        <p:nvSpPr>
          <p:cNvPr id="3" name="TextBox 2"/>
          <p:cNvSpPr txBox="1">
            <a:spLocks noChangeArrowheads="1"/>
          </p:cNvSpPr>
          <p:nvPr/>
        </p:nvSpPr>
        <p:spPr bwMode="auto">
          <a:xfrm>
            <a:off x="4030663" y="2582863"/>
            <a:ext cx="16002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a:solidFill>
                  <a:schemeClr val="bg1"/>
                </a:solidFill>
              </a:rPr>
              <a:t>Italy</a:t>
            </a:r>
          </a:p>
        </p:txBody>
      </p:sp>
      <p:sp>
        <p:nvSpPr>
          <p:cNvPr id="4" name="TextBox 3"/>
          <p:cNvSpPr txBox="1"/>
          <p:nvPr/>
        </p:nvSpPr>
        <p:spPr>
          <a:xfrm>
            <a:off x="304800" y="927100"/>
            <a:ext cx="3009900" cy="1754188"/>
          </a:xfrm>
          <a:prstGeom prst="rect">
            <a:avLst/>
          </a:prstGeom>
          <a:noFill/>
        </p:spPr>
        <p:txBody>
          <a:bodyPr>
            <a:spAutoFit/>
          </a:bodyPr>
          <a:lstStyle/>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Italy’s</a:t>
            </a:r>
          </a:p>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Climate</a:t>
            </a:r>
          </a:p>
        </p:txBody>
      </p:sp>
      <p:cxnSp>
        <p:nvCxnSpPr>
          <p:cNvPr id="6" name="Straight Arrow Connector 5"/>
          <p:cNvCxnSpPr/>
          <p:nvPr/>
        </p:nvCxnSpPr>
        <p:spPr>
          <a:xfrm flipV="1">
            <a:off x="5364163" y="2681288"/>
            <a:ext cx="381000" cy="3048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1000" fill="hold"/>
                                        <p:tgtEl>
                                          <p:spTgt spid="12291"/>
                                        </p:tgtEl>
                                        <p:attrNameLst>
                                          <p:attrName>ppt_w</p:attrName>
                                        </p:attrNameLst>
                                      </p:cBhvr>
                                      <p:tavLst>
                                        <p:tav tm="0">
                                          <p:val>
                                            <p:fltVal val="0"/>
                                          </p:val>
                                        </p:tav>
                                        <p:tav tm="100000">
                                          <p:val>
                                            <p:strVal val="#ppt_w"/>
                                          </p:val>
                                        </p:tav>
                                      </p:tavLst>
                                    </p:anim>
                                    <p:anim calcmode="lin" valueType="num">
                                      <p:cBhvr>
                                        <p:cTn id="14" dur="1000" fill="hold"/>
                                        <p:tgtEl>
                                          <p:spTgt spid="12291"/>
                                        </p:tgtEl>
                                        <p:attrNameLst>
                                          <p:attrName>ppt_h</p:attrName>
                                        </p:attrNameLst>
                                      </p:cBhvr>
                                      <p:tavLst>
                                        <p:tav tm="0">
                                          <p:val>
                                            <p:fltVal val="0"/>
                                          </p:val>
                                        </p:tav>
                                        <p:tav tm="100000">
                                          <p:val>
                                            <p:strVal val="#ppt_h"/>
                                          </p:val>
                                        </p:tav>
                                      </p:tavLst>
                                    </p:anim>
                                    <p:animEffect transition="in" filter="fade">
                                      <p:cBhvr>
                                        <p:cTn id="15" dur="1000"/>
                                        <p:tgtEl>
                                          <p:spTgt spid="12291"/>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childTnLst>
                          </p:cTn>
                        </p:par>
                        <p:par>
                          <p:cTn id="20" fill="hold" nodeType="afterGroup">
                            <p:stCondLst>
                              <p:cond delay="4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nodeType="afterGroup">
                            <p:stCondLst>
                              <p:cond delay="5500"/>
                            </p:stCondLst>
                            <p:childTnLst>
                              <p:par>
                                <p:cTn id="25" presetID="53" presetClass="entr" presetSubtype="16"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http://upload.wikimedia.org/wikipedia/commons/f/f8/Italy_topographic_map-blank.sv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0179" name="AutoShape 4" descr="http://upload.wikimedia.org/wikipedia/commons/f/f8/Italy_topographic_map-blank.svg"/>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50180" name="AutoShape 6" descr="http://upload.wikimedia.org/wikipedia/commons/f/f8/Italy_topographic_map-blank.svg"/>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nvGrpSpPr>
          <p:cNvPr id="50181" name="Group 7"/>
          <p:cNvGrpSpPr>
            <a:grpSpLocks/>
          </p:cNvGrpSpPr>
          <p:nvPr/>
        </p:nvGrpSpPr>
        <p:grpSpPr bwMode="auto">
          <a:xfrm>
            <a:off x="-3175" y="1260475"/>
            <a:ext cx="9312275" cy="5607050"/>
            <a:chOff x="-3776" y="1260774"/>
            <a:chExt cx="9312995" cy="5606278"/>
          </a:xfrm>
        </p:grpSpPr>
        <p:pic>
          <p:nvPicPr>
            <p:cNvPr id="501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6" y="1260775"/>
              <a:ext cx="4543386" cy="55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2392" y="1269827"/>
              <a:ext cx="4796827" cy="559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3776" y="1260774"/>
              <a:ext cx="93129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itle 1"/>
          <p:cNvSpPr txBox="1">
            <a:spLocks/>
          </p:cNvSpPr>
          <p:nvPr/>
        </p:nvSpPr>
        <p:spPr>
          <a:xfrm>
            <a:off x="98425" y="0"/>
            <a:ext cx="9107488" cy="1257300"/>
          </a:xfrm>
          <a:prstGeom prst="rect">
            <a:avLst/>
          </a:prstGeom>
        </p:spPr>
        <p:txBody>
          <a:bodyPr/>
          <a:lstStyle>
            <a:lvl1pPr algn="l" defTabSz="457200" rtl="0" eaLnBrk="0" fontAlgn="base" hangingPunct="0">
              <a:spcBef>
                <a:spcPct val="0"/>
              </a:spcBef>
              <a:spcAft>
                <a:spcPct val="0"/>
              </a:spcAft>
              <a:defRPr sz="3200" kern="1200">
                <a:solidFill>
                  <a:schemeClr val="tx1"/>
                </a:solidFill>
                <a:latin typeface="+mj-lt"/>
                <a:ea typeface="Trebuchet MS" pitchFamily="34" charset="0"/>
                <a:cs typeface="Trebuchet MS"/>
              </a:defRPr>
            </a:lvl1pPr>
            <a:lvl2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2pPr>
            <a:lvl3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3pPr>
            <a:lvl4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4pPr>
            <a:lvl5pPr algn="l" defTabSz="457200" rtl="0" eaLnBrk="0" fontAlgn="base" hangingPunct="0">
              <a:spcBef>
                <a:spcPct val="0"/>
              </a:spcBef>
              <a:spcAft>
                <a:spcPct val="0"/>
              </a:spcAft>
              <a:defRPr sz="32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600" b="1" dirty="0" smtClean="0">
                <a:effectLst>
                  <a:outerShdw blurRad="38100" dist="38100" dir="2700000" algn="tl">
                    <a:srgbClr val="000000">
                      <a:alpha val="43137"/>
                    </a:srgbClr>
                  </a:outerShdw>
                </a:effectLst>
              </a:rPr>
              <a:t>Take a look at the maps below.</a:t>
            </a:r>
            <a:br>
              <a:rPr lang="en-US"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What do you notice?</a:t>
            </a:r>
            <a:endParaRPr lang="en-US" sz="36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5203825"/>
          </a:xfrm>
        </p:spPr>
        <p:txBody>
          <a:bodyPr/>
          <a:lstStyle/>
          <a:p>
            <a:pPr algn="ctr">
              <a:defRPr/>
            </a:pPr>
            <a:r>
              <a:rPr lang="en-US" sz="4400" b="1" dirty="0" smtClean="0">
                <a:effectLst>
                  <a:outerShdw blurRad="38100" dist="38100" dir="2700000" algn="tl">
                    <a:srgbClr val="000000">
                      <a:alpha val="43137"/>
                    </a:srgbClr>
                  </a:outerShdw>
                </a:effectLst>
              </a:rPr>
              <a:t>There are many factors that impact where people live and how they trade.</a:t>
            </a:r>
            <a:br>
              <a:rPr lang="en-US" sz="4400" b="1" dirty="0" smtClean="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
            </a:r>
            <a:br>
              <a:rPr lang="en-US" sz="4800" b="1" dirty="0">
                <a:effectLst>
                  <a:outerShdw blurRad="38100" dist="38100" dir="2700000" algn="tl">
                    <a:srgbClr val="000000">
                      <a:alpha val="43137"/>
                    </a:srgbClr>
                  </a:outerShdw>
                </a:effectLst>
              </a:rPr>
            </a:br>
            <a:r>
              <a:rPr lang="en-US" sz="4400" b="1" dirty="0" smtClean="0">
                <a:effectLst>
                  <a:outerShdw blurRad="38100" dist="38100" dir="2700000" algn="tl">
                    <a:srgbClr val="000000">
                      <a:alpha val="43137"/>
                    </a:srgbClr>
                  </a:outerShdw>
                </a:effectLst>
              </a:rPr>
              <a:t>We are going to look at a few of these factors for four European countries.</a:t>
            </a:r>
            <a:endParaRPr lang="en-US" sz="44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713" y="-12700"/>
            <a:ext cx="58769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533400"/>
            <a:ext cx="3668713" cy="5508625"/>
          </a:xfrm>
          <a:prstGeom prst="rect">
            <a:avLst/>
          </a:prstGeom>
          <a:noFill/>
        </p:spPr>
        <p:txBody>
          <a:bodyPr>
            <a:spAutoFit/>
          </a:bodyPr>
          <a:lstStyle/>
          <a:p>
            <a:pPr algn="ctr">
              <a:defRPr/>
            </a:pPr>
            <a:r>
              <a:rPr lang="en-US" sz="3200" b="1" dirty="0">
                <a:effectLst>
                  <a:outerShdw blurRad="38100" dist="38100" dir="2700000" algn="tl">
                    <a:srgbClr val="000000">
                      <a:alpha val="43137"/>
                    </a:srgbClr>
                  </a:outerShdw>
                </a:effectLst>
              </a:rPr>
              <a:t>Grapes grown in vineyards along the sides of mountains are Italy’s most valuable crop. Italian grapes have made Italy the largest wine producer in the world.</a:t>
            </a:r>
          </a:p>
        </p:txBody>
      </p:sp>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455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923925"/>
          </a:xfrm>
        </p:spPr>
        <p:txBody>
          <a:bodyPr/>
          <a:lstStyle/>
          <a:p>
            <a:pPr algn="ctr">
              <a:defRPr/>
            </a:pPr>
            <a:r>
              <a:rPr lang="en-US" sz="4800" b="1" u="sng" dirty="0" smtClean="0">
                <a:effectLst>
                  <a:outerShdw blurRad="38100" dist="38100" dir="2700000" algn="tl">
                    <a:srgbClr val="000000">
                      <a:alpha val="43137"/>
                    </a:srgbClr>
                  </a:outerShdw>
                </a:effectLst>
              </a:rPr>
              <a:t>Italy’s Natural Resources</a:t>
            </a:r>
            <a:endParaRPr lang="en-US" sz="48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828800"/>
            <a:ext cx="8534400" cy="4052888"/>
          </a:xfrm>
        </p:spPr>
        <p:txBody>
          <a:bodyPr/>
          <a:lstStyle/>
          <a:p>
            <a:pPr>
              <a:defRPr/>
            </a:pPr>
            <a:r>
              <a:rPr lang="en-US" sz="3600" b="1" dirty="0" smtClean="0">
                <a:effectLst>
                  <a:outerShdw blurRad="38100" dist="38100" dir="2700000" algn="tl">
                    <a:srgbClr val="000000">
                      <a:alpha val="43137"/>
                    </a:srgbClr>
                  </a:outerShdw>
                </a:effectLst>
              </a:rPr>
              <a:t>Italy has few mineral resources</a:t>
            </a:r>
          </a:p>
          <a:p>
            <a:pPr>
              <a:defRPr/>
            </a:pPr>
            <a:r>
              <a:rPr lang="en-US" sz="3600" b="1" dirty="0" smtClean="0">
                <a:effectLst>
                  <a:outerShdw blurRad="38100" dist="38100" dir="2700000" algn="tl">
                    <a:srgbClr val="000000">
                      <a:alpha val="43137"/>
                    </a:srgbClr>
                  </a:outerShdw>
                </a:effectLst>
              </a:rPr>
              <a:t>Italy has to import most of its raw materials for industry</a:t>
            </a:r>
          </a:p>
          <a:p>
            <a:pPr>
              <a:defRPr/>
            </a:pPr>
            <a:r>
              <a:rPr lang="en-US" sz="3600" b="1" dirty="0" smtClean="0">
                <a:effectLst>
                  <a:outerShdw blurRad="38100" dist="38100" dir="2700000" algn="tl">
                    <a:srgbClr val="000000">
                      <a:alpha val="43137"/>
                    </a:srgbClr>
                  </a:outerShdw>
                </a:effectLst>
              </a:rPr>
              <a:t>Tourism is the most important industry in Italy. Why would tourists like to visit Italy?</a:t>
            </a:r>
            <a:endParaRPr lang="en-US" sz="3600" b="1" dirty="0">
              <a:effectLst>
                <a:outerShdw blurRad="38100" dist="38100" dir="2700000" algn="tl">
                  <a:srgbClr val="000000">
                    <a:alpha val="43137"/>
                  </a:srgbClr>
                </a:outerShdw>
              </a:effectLst>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1000"/>
            <a:ext cx="5461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85800"/>
            <a:ext cx="3733800" cy="4954588"/>
          </a:xfrm>
          <a:prstGeom prst="rect">
            <a:avLst/>
          </a:prstGeom>
          <a:noFill/>
        </p:spPr>
        <p:txBody>
          <a:bodyPr>
            <a:spAutoFit/>
          </a:bodyPr>
          <a:lstStyle/>
          <a:p>
            <a:pPr algn="ctr">
              <a:defRPr/>
            </a:pPr>
            <a:r>
              <a:rPr lang="en-US" sz="2800" b="1" dirty="0">
                <a:effectLst>
                  <a:outerShdw blurRad="38100" dist="38100" dir="2700000" algn="tl">
                    <a:srgbClr val="000000">
                      <a:alpha val="43137"/>
                    </a:srgbClr>
                  </a:outerShdw>
                </a:effectLst>
              </a:rPr>
              <a:t>According to the</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map to the right,</a:t>
            </a:r>
          </a:p>
          <a:p>
            <a:pPr algn="ctr">
              <a:defRPr/>
            </a:pPr>
            <a:r>
              <a:rPr lang="en-US" sz="2800" b="1" dirty="0">
                <a:effectLst>
                  <a:outerShdw blurRad="38100" dist="38100" dir="2700000" algn="tl">
                    <a:srgbClr val="000000">
                      <a:alpha val="43137"/>
                    </a:srgbClr>
                  </a:outerShdw>
                </a:effectLst>
              </a:rPr>
              <a:t>where is most</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of Italy’s industry</a:t>
            </a:r>
          </a:p>
          <a:p>
            <a:pPr algn="ctr">
              <a:defRPr/>
            </a:pPr>
            <a:r>
              <a:rPr lang="en-US" sz="2800" b="1" dirty="0">
                <a:effectLst>
                  <a:outerShdw blurRad="38100" dist="38100" dir="2700000" algn="tl">
                    <a:srgbClr val="000000">
                      <a:alpha val="43137"/>
                    </a:srgbClr>
                  </a:outerShdw>
                </a:effectLst>
              </a:rPr>
              <a:t>located?</a:t>
            </a:r>
          </a:p>
          <a:p>
            <a:pPr algn="ctr">
              <a:defRPr/>
            </a:pPr>
            <a:endParaRPr lang="en-US" sz="3600" b="1" dirty="0">
              <a:effectLst>
                <a:outerShdw blurRad="38100" dist="38100" dir="2700000" algn="tl">
                  <a:srgbClr val="000000">
                    <a:alpha val="43137"/>
                  </a:srgbClr>
                </a:outerShdw>
              </a:effectLst>
            </a:endParaRPr>
          </a:p>
          <a:p>
            <a:pPr algn="ctr">
              <a:defRPr/>
            </a:pPr>
            <a:r>
              <a:rPr lang="en-US" sz="2800" b="1" dirty="0">
                <a:effectLst>
                  <a:outerShdw blurRad="38100" dist="38100" dir="2700000" algn="tl">
                    <a:srgbClr val="000000">
                      <a:alpha val="43137"/>
                    </a:srgbClr>
                  </a:outerShdw>
                </a:effectLst>
              </a:rPr>
              <a:t>How does the</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location of</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these industries</a:t>
            </a:r>
          </a:p>
          <a:p>
            <a:pPr algn="ctr">
              <a:defRPr/>
            </a:pPr>
            <a:r>
              <a:rPr lang="en-US" sz="2800" b="1" dirty="0">
                <a:effectLst>
                  <a:outerShdw blurRad="38100" dist="38100" dir="2700000" algn="tl">
                    <a:srgbClr val="000000">
                      <a:alpha val="43137"/>
                    </a:srgbClr>
                  </a:outerShdw>
                </a:effectLst>
              </a:rPr>
              <a:t>affect the people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of Italy?</a:t>
            </a:r>
          </a:p>
        </p:txBody>
      </p:sp>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828800"/>
          </a:xfrm>
        </p:spPr>
        <p:txBody>
          <a:bodyPr/>
          <a:lstStyle/>
          <a:p>
            <a:pPr algn="ctr" eaLnBrk="1" hangingPunct="1">
              <a:defRPr/>
            </a:pPr>
            <a:r>
              <a:rPr lang="en-US" sz="3800" b="1" dirty="0" smtClean="0">
                <a:solidFill>
                  <a:schemeClr val="tx2">
                    <a:lumMod val="20000"/>
                    <a:lumOff val="80000"/>
                  </a:schemeClr>
                </a:solidFill>
                <a:effectLst>
                  <a:outerShdw blurRad="38100" dist="38100" dir="2700000" algn="tl">
                    <a:srgbClr val="000000">
                      <a:alpha val="43137"/>
                    </a:srgbClr>
                  </a:outerShdw>
                </a:effectLst>
              </a:rPr>
              <a:t>Based on what you have learned already, where do you think most people live in Italy? Why?</a:t>
            </a:r>
            <a:endParaRPr lang="en-US" sz="3800" b="1" dirty="0">
              <a:solidFill>
                <a:schemeClr val="tx2">
                  <a:lumMod val="20000"/>
                  <a:lumOff val="80000"/>
                </a:schemeClr>
              </a:solidFill>
              <a:effectLst>
                <a:outerShdw blurRad="38100" dist="38100" dir="2700000" algn="tl">
                  <a:srgbClr val="000000">
                    <a:alpha val="43137"/>
                  </a:srgbClr>
                </a:outerShdw>
              </a:effectLst>
            </a:endParaRPr>
          </a:p>
        </p:txBody>
      </p:sp>
      <p:pic>
        <p:nvPicPr>
          <p:cNvPr id="55299" name="Picture 2" descr="http://upload.wikimedia.org/wikipedia/commons/thumb/d/d1/Italy_in_Europe_(-rivers_-mini_map).svg/1401px-Italy_in_Europe_(-rivers_-mini_map).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825" y="2209800"/>
            <a:ext cx="4722813" cy="4038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95400"/>
            <a:ext cx="3657600" cy="4191000"/>
          </a:xfrm>
        </p:spPr>
        <p:txBody>
          <a:bodyPr/>
          <a:lstStyle/>
          <a:p>
            <a:pPr algn="ctr">
              <a:defRPr/>
            </a:pPr>
            <a:r>
              <a:rPr lang="en-US" sz="3600" b="1" dirty="0" smtClean="0">
                <a:effectLst>
                  <a:outerShdw blurRad="38100" dist="38100" dir="2700000" algn="tl">
                    <a:srgbClr val="000000">
                      <a:alpha val="43137"/>
                    </a:srgbClr>
                  </a:outerShdw>
                </a:effectLst>
              </a:rPr>
              <a:t>Most people live in the northern part of Italy where most of Italy’s industry and agriculture is located.</a:t>
            </a:r>
            <a:endParaRPr lang="en-US" sz="3600" b="1" dirty="0">
              <a:effectLst>
                <a:outerShdw blurRad="38100" dist="38100" dir="2700000" algn="tl">
                  <a:srgbClr val="000000">
                    <a:alpha val="43137"/>
                  </a:srgbClr>
                </a:outerShdw>
              </a:effectLst>
            </a:endParaRP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685800"/>
            <a:ext cx="4876800" cy="5716588"/>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350"/>
            <a:ext cx="8839200" cy="2600325"/>
          </a:xfrm>
        </p:spPr>
        <p:txBody>
          <a:bodyPr/>
          <a:lstStyle/>
          <a:p>
            <a:pPr algn="ctr">
              <a:defRPr/>
            </a:pPr>
            <a:r>
              <a:rPr lang="en-US" b="1" u="sng" dirty="0" smtClean="0">
                <a:effectLst>
                  <a:outerShdw blurRad="38100" dist="38100" dir="2700000" algn="tl">
                    <a:srgbClr val="000000">
                      <a:alpha val="43137"/>
                    </a:srgbClr>
                  </a:outerShdw>
                </a:effectLst>
              </a:rPr>
              <a:t>Distributed Summarizing:</a:t>
            </a:r>
            <a:br>
              <a:rPr lang="en-US" b="1" u="sng" dirty="0" smtClean="0">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Use your graphic organizer to summarize the location, climate, natural resources, and population distribution of Italy</a:t>
            </a:r>
            <a:r>
              <a:rPr lang="en-US" sz="2800" b="1" dirty="0">
                <a:effectLst>
                  <a:outerShdw blurRad="38100" dist="38100" dir="2700000" algn="tl">
                    <a:srgbClr val="000000">
                      <a:alpha val="43137"/>
                    </a:srgbClr>
                  </a:outerShdw>
                </a:effectLst>
              </a:rPr>
              <a:t>. Complete the question at the end.</a:t>
            </a:r>
            <a:endParaRPr lang="en-US" sz="2800" b="1" u="sng" dirty="0">
              <a:effectLst>
                <a:outerShdw blurRad="38100" dist="38100" dir="2700000" algn="tl">
                  <a:srgbClr val="000000">
                    <a:alpha val="43137"/>
                  </a:srgbClr>
                </a:outerShdw>
              </a:effectLst>
            </a:endParaRPr>
          </a:p>
        </p:txBody>
      </p:sp>
      <p:pic>
        <p:nvPicPr>
          <p:cNvPr id="5734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5715000" cy="4117975"/>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7239000" y="4572000"/>
            <a:ext cx="16002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239000" y="6400800"/>
            <a:ext cx="1600200" cy="0"/>
          </a:xfrm>
          <a:prstGeom prst="straightConnector1">
            <a:avLst/>
          </a:prstGeom>
          <a:ln w="1174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152400"/>
            <a:ext cx="8001000" cy="1676400"/>
          </a:xfrm>
        </p:spPr>
        <p:txBody>
          <a:bodyPr/>
          <a:lstStyle/>
          <a:p>
            <a:pPr algn="ctr" eaLnBrk="1" hangingPunct="1">
              <a:defRPr/>
            </a:pPr>
            <a:r>
              <a:rPr lang="en-US" b="1" dirty="0" smtClean="0">
                <a:effectLst>
                  <a:outerShdw blurRad="38100" dist="38100" dir="2700000" algn="tl">
                    <a:srgbClr val="000000">
                      <a:alpha val="43137"/>
                    </a:srgbClr>
                  </a:outerShdw>
                </a:effectLst>
                <a:cs typeface="Trebuchet MS" pitchFamily="34" charset="0"/>
              </a:rPr>
              <a:t>Compare the location, climate, and natural resources of </a:t>
            </a:r>
            <a:br>
              <a:rPr lang="en-US" b="1" dirty="0" smtClean="0">
                <a:effectLst>
                  <a:outerShdw blurRad="38100" dist="38100" dir="2700000" algn="tl">
                    <a:srgbClr val="000000">
                      <a:alpha val="43137"/>
                    </a:srgbClr>
                  </a:outerShdw>
                </a:effectLst>
                <a:cs typeface="Trebuchet MS" pitchFamily="34" charset="0"/>
              </a:rPr>
            </a:br>
            <a:r>
              <a:rPr lang="en-US" b="1" dirty="0" smtClean="0">
                <a:effectLst>
                  <a:outerShdw blurRad="38100" dist="38100" dir="2700000" algn="tl">
                    <a:srgbClr val="000000">
                      <a:alpha val="43137"/>
                    </a:srgbClr>
                  </a:outerShdw>
                </a:effectLst>
                <a:cs typeface="Trebuchet MS" pitchFamily="34" charset="0"/>
              </a:rPr>
              <a:t>Germany and Italy.</a:t>
            </a:r>
          </a:p>
        </p:txBody>
      </p:sp>
      <p:graphicFrame>
        <p:nvGraphicFramePr>
          <p:cNvPr id="33795" name="Object 3"/>
          <p:cNvGraphicFramePr>
            <a:graphicFrameLocks noChangeAspect="1"/>
          </p:cNvGraphicFramePr>
          <p:nvPr/>
        </p:nvGraphicFramePr>
        <p:xfrm>
          <a:off x="381000" y="2151063"/>
          <a:ext cx="3932238" cy="3040062"/>
        </p:xfrm>
        <a:graphic>
          <a:graphicData uri="http://schemas.openxmlformats.org/presentationml/2006/ole">
            <mc:AlternateContent xmlns:mc="http://schemas.openxmlformats.org/markup-compatibility/2006">
              <mc:Choice xmlns:v="urn:schemas-microsoft-com:vml" Requires="v">
                <p:oleObj spid="_x0000_s33809" name="Acrobat Document" r:id="rId4" imgW="6034986" imgH="4663440" progId="AcroExch.Document.11">
                  <p:embed/>
                </p:oleObj>
              </mc:Choice>
              <mc:Fallback>
                <p:oleObj name="Acrobat Document" r:id="rId4" imgW="6034986" imgH="4663440" progId="AcroExch.Document.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151063"/>
                        <a:ext cx="3932238" cy="30400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nvGraphicFramePr>
        <p:xfrm>
          <a:off x="4800600" y="2133600"/>
          <a:ext cx="3962400" cy="3062288"/>
        </p:xfrm>
        <a:graphic>
          <a:graphicData uri="http://schemas.openxmlformats.org/presentationml/2006/ole">
            <mc:AlternateContent xmlns:mc="http://schemas.openxmlformats.org/markup-compatibility/2006">
              <mc:Choice xmlns:v="urn:schemas-microsoft-com:vml" Requires="v">
                <p:oleObj spid="_x0000_s33810" name="Acrobat Document" r:id="rId6" imgW="6034986" imgH="4663440" progId="AcroExch.Document.11">
                  <p:embed/>
                </p:oleObj>
              </mc:Choice>
              <mc:Fallback>
                <p:oleObj name="Acrobat Document" r:id="rId6" imgW="6034986" imgH="4663440" progId="AcroExch.Document.11">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133600"/>
                        <a:ext cx="3962400" cy="30622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388" y="14288"/>
            <a:ext cx="5257800" cy="1128712"/>
          </a:xfrm>
        </p:spPr>
        <p:txBody>
          <a:bodyPr/>
          <a:lstStyle/>
          <a:p>
            <a:pPr algn="ctr" eaLnBrk="1" hangingPunct="1">
              <a:defRPr/>
            </a:pPr>
            <a:r>
              <a:rPr lang="en-US" sz="7200" b="1" u="sng" dirty="0" smtClean="0">
                <a:solidFill>
                  <a:schemeClr val="tx2">
                    <a:lumMod val="20000"/>
                    <a:lumOff val="80000"/>
                  </a:schemeClr>
                </a:solidFill>
                <a:effectLst>
                  <a:outerShdw blurRad="38100" dist="38100" dir="2700000" algn="tl">
                    <a:srgbClr val="000000">
                      <a:alpha val="43137"/>
                    </a:srgbClr>
                  </a:outerShdw>
                </a:effectLst>
              </a:rPr>
              <a:t>Germany</a:t>
            </a:r>
            <a:endParaRPr lang="en-US" sz="72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34819" name="Picture 2" descr="http://upload.wikimedia.org/wikipedia/commons/thumb/5/56/Germany_in_Europe.svg/701px-Germany_in_Europ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1439863"/>
            <a:ext cx="5919787" cy="5057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128713"/>
          </a:xfrm>
        </p:spPr>
        <p:txBody>
          <a:bodyPr/>
          <a:lstStyle/>
          <a:p>
            <a:pPr algn="ctr" eaLnBrk="1" hangingPunct="1">
              <a:defRPr/>
            </a:pPr>
            <a:r>
              <a:rPr lang="en-US" sz="4000" b="1" u="sng" dirty="0" smtClean="0">
                <a:solidFill>
                  <a:schemeClr val="tx2">
                    <a:lumMod val="20000"/>
                    <a:lumOff val="80000"/>
                  </a:schemeClr>
                </a:solidFill>
                <a:effectLst>
                  <a:outerShdw blurRad="38100" dist="38100" dir="2700000" algn="tl">
                    <a:srgbClr val="000000">
                      <a:alpha val="43137"/>
                    </a:srgbClr>
                  </a:outerShdw>
                </a:effectLst>
              </a:rPr>
              <a:t>What are the advantages of Germany’s location?</a:t>
            </a:r>
            <a:endParaRPr lang="en-US" sz="4000" b="1" u="sng" dirty="0">
              <a:solidFill>
                <a:schemeClr val="tx2">
                  <a:lumMod val="20000"/>
                  <a:lumOff val="80000"/>
                </a:schemeClr>
              </a:solidFill>
              <a:effectLst>
                <a:outerShdw blurRad="38100" dist="38100" dir="2700000" algn="tl">
                  <a:srgbClr val="000000">
                    <a:alpha val="43137"/>
                  </a:srgbClr>
                </a:outerShdw>
              </a:effectLst>
            </a:endParaRPr>
          </a:p>
        </p:txBody>
      </p:sp>
      <p:pic>
        <p:nvPicPr>
          <p:cNvPr id="35843" name="Picture 2" descr="http://upload.wikimedia.org/wikipedia/commons/thumb/5/56/Germany_in_Europe.svg/701px-Germany_in_Europ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1600200"/>
            <a:ext cx="5919787" cy="50577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923925"/>
          </a:xfrm>
        </p:spPr>
        <p:txBody>
          <a:bodyPr/>
          <a:lstStyle/>
          <a:p>
            <a:pPr algn="ctr">
              <a:defRPr/>
            </a:pPr>
            <a:r>
              <a:rPr lang="en-US" sz="5400" b="1" u="sng" dirty="0" smtClean="0">
                <a:effectLst>
                  <a:outerShdw blurRad="38100" dist="38100" dir="2700000" algn="tl">
                    <a:srgbClr val="000000">
                      <a:alpha val="43137"/>
                    </a:srgbClr>
                  </a:outerShdw>
                </a:effectLst>
              </a:rPr>
              <a:t>Germany’s Location</a:t>
            </a:r>
            <a:endParaRPr lang="en-US" sz="5400"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990600"/>
            <a:ext cx="5029200" cy="5791200"/>
          </a:xfrm>
        </p:spPr>
        <p:txBody>
          <a:bodyPr/>
          <a:lstStyle/>
          <a:p>
            <a:pPr>
              <a:defRPr/>
            </a:pPr>
            <a:r>
              <a:rPr lang="en-US" sz="2300" b="1" dirty="0" smtClean="0">
                <a:effectLst>
                  <a:outerShdw blurRad="38100" dist="38100" dir="2700000" algn="tl">
                    <a:srgbClr val="000000">
                      <a:alpha val="43137"/>
                    </a:srgbClr>
                  </a:outerShdw>
                </a:effectLst>
              </a:rPr>
              <a:t>Due to Germany’s </a:t>
            </a:r>
            <a:br>
              <a:rPr lang="en-US" sz="2300" b="1" dirty="0" smtClean="0">
                <a:effectLst>
                  <a:outerShdw blurRad="38100" dist="38100" dir="2700000" algn="tl">
                    <a:srgbClr val="000000">
                      <a:alpha val="43137"/>
                    </a:srgbClr>
                  </a:outerShdw>
                </a:effectLst>
              </a:rPr>
            </a:br>
            <a:r>
              <a:rPr lang="en-US" sz="2300" b="1" dirty="0" smtClean="0">
                <a:effectLst>
                  <a:outerShdw blurRad="38100" dist="38100" dir="2700000" algn="tl">
                    <a:srgbClr val="000000">
                      <a:alpha val="43137"/>
                    </a:srgbClr>
                  </a:outerShdw>
                </a:effectLst>
              </a:rPr>
              <a:t>location, its climate </a:t>
            </a:r>
            <a:br>
              <a:rPr lang="en-US" sz="2300" b="1" dirty="0" smtClean="0">
                <a:effectLst>
                  <a:outerShdw blurRad="38100" dist="38100" dir="2700000" algn="tl">
                    <a:srgbClr val="000000">
                      <a:alpha val="43137"/>
                    </a:srgbClr>
                  </a:outerShdw>
                </a:effectLst>
              </a:rPr>
            </a:br>
            <a:r>
              <a:rPr lang="en-US" sz="2300" b="1" dirty="0" smtClean="0">
                <a:effectLst>
                  <a:outerShdw blurRad="38100" dist="38100" dir="2700000" algn="tl">
                    <a:srgbClr val="000000">
                      <a:alpha val="43137"/>
                    </a:srgbClr>
                  </a:outerShdw>
                </a:effectLst>
              </a:rPr>
              <a:t>is moderate</a:t>
            </a:r>
          </a:p>
          <a:p>
            <a:pPr>
              <a:defRPr/>
            </a:pPr>
            <a:r>
              <a:rPr lang="en-US" sz="2300" b="1" dirty="0" smtClean="0">
                <a:effectLst>
                  <a:outerShdw blurRad="38100" dist="38100" dir="2700000" algn="tl">
                    <a:srgbClr val="000000">
                      <a:alpha val="43137"/>
                    </a:srgbClr>
                  </a:outerShdw>
                </a:effectLst>
              </a:rPr>
              <a:t>Germany is in central Europe, so it can trade easily with other </a:t>
            </a:r>
            <a:br>
              <a:rPr lang="en-US" sz="2300" b="1" dirty="0" smtClean="0">
                <a:effectLst>
                  <a:outerShdw blurRad="38100" dist="38100" dir="2700000" algn="tl">
                    <a:srgbClr val="000000">
                      <a:alpha val="43137"/>
                    </a:srgbClr>
                  </a:outerShdw>
                </a:effectLst>
              </a:rPr>
            </a:br>
            <a:r>
              <a:rPr lang="en-US" sz="2300" b="1" dirty="0" smtClean="0">
                <a:effectLst>
                  <a:outerShdw blurRad="38100" dist="38100" dir="2700000" algn="tl">
                    <a:srgbClr val="000000">
                      <a:alpha val="43137"/>
                    </a:srgbClr>
                  </a:outerShdw>
                </a:effectLst>
              </a:rPr>
              <a:t>European countries. </a:t>
            </a:r>
          </a:p>
          <a:p>
            <a:pPr>
              <a:defRPr/>
            </a:pPr>
            <a:r>
              <a:rPr lang="en-US" sz="2300" b="1" dirty="0" smtClean="0">
                <a:effectLst>
                  <a:outerShdw blurRad="38100" dist="38100" dir="2700000" algn="tl">
                    <a:srgbClr val="000000">
                      <a:alpha val="43137"/>
                    </a:srgbClr>
                  </a:outerShdw>
                </a:effectLst>
              </a:rPr>
              <a:t>Germany’s location is favorable for producing</a:t>
            </a:r>
            <a:br>
              <a:rPr lang="en-US" sz="2300" b="1" dirty="0" smtClean="0">
                <a:effectLst>
                  <a:outerShdw blurRad="38100" dist="38100" dir="2700000" algn="tl">
                    <a:srgbClr val="000000">
                      <a:alpha val="43137"/>
                    </a:srgbClr>
                  </a:outerShdw>
                </a:effectLst>
              </a:rPr>
            </a:br>
            <a:r>
              <a:rPr lang="en-US" sz="2300" b="1" dirty="0" smtClean="0">
                <a:effectLst>
                  <a:outerShdw blurRad="38100" dist="38100" dir="2700000" algn="tl">
                    <a:srgbClr val="000000">
                      <a:alpha val="43137"/>
                    </a:srgbClr>
                  </a:outerShdw>
                </a:effectLst>
              </a:rPr>
              <a:t>many crops</a:t>
            </a:r>
          </a:p>
          <a:p>
            <a:pPr>
              <a:defRPr/>
            </a:pPr>
            <a:r>
              <a:rPr lang="en-US" sz="2300" b="1" dirty="0" smtClean="0">
                <a:effectLst>
                  <a:outerShdw blurRad="38100" dist="38100" dir="2700000" algn="tl">
                    <a:srgbClr val="000000">
                      <a:alpha val="43137"/>
                    </a:srgbClr>
                  </a:outerShdw>
                </a:effectLst>
              </a:rPr>
              <a:t>The Rhine River allows Germany to transport goods to the North Sea </a:t>
            </a:r>
            <a:br>
              <a:rPr lang="en-US" sz="2300" b="1" dirty="0" smtClean="0">
                <a:effectLst>
                  <a:outerShdw blurRad="38100" dist="38100" dir="2700000" algn="tl">
                    <a:srgbClr val="000000">
                      <a:alpha val="43137"/>
                    </a:srgbClr>
                  </a:outerShdw>
                </a:effectLst>
              </a:rPr>
            </a:br>
            <a:r>
              <a:rPr lang="en-US" sz="2300" b="1" dirty="0" smtClean="0">
                <a:effectLst>
                  <a:outerShdw blurRad="38100" dist="38100" dir="2700000" algn="tl">
                    <a:srgbClr val="000000">
                      <a:alpha val="43137"/>
                    </a:srgbClr>
                  </a:outerShdw>
                </a:effectLst>
              </a:rPr>
              <a:t>and the Atlantic Ocean</a:t>
            </a:r>
            <a:endParaRPr lang="en-US" sz="2300" b="1" dirty="0">
              <a:effectLst>
                <a:outerShdw blurRad="38100" dist="38100" dir="2700000" algn="tl">
                  <a:srgbClr val="000000">
                    <a:alpha val="43137"/>
                  </a:srgbClr>
                </a:outerShdw>
              </a:effectLst>
            </a:endParaRPr>
          </a:p>
        </p:txBody>
      </p:sp>
      <p:pic>
        <p:nvPicPr>
          <p:cNvPr id="32772" name="Picture 2" descr="http://www.cruiseinturkey.net/wp-content/uploads/Rhine-rive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81200"/>
            <a:ext cx="4495800" cy="33528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2772"/>
                                        </p:tgtEl>
                                        <p:attrNameLst>
                                          <p:attrName>style.visibility</p:attrName>
                                        </p:attrNameLst>
                                      </p:cBhvr>
                                      <p:to>
                                        <p:strVal val="visible"/>
                                      </p:to>
                                    </p:set>
                                    <p:anim calcmode="lin" valueType="num">
                                      <p:cBhvr>
                                        <p:cTn id="13" dur="1000" fill="hold"/>
                                        <p:tgtEl>
                                          <p:spTgt spid="32772"/>
                                        </p:tgtEl>
                                        <p:attrNameLst>
                                          <p:attrName>ppt_w</p:attrName>
                                        </p:attrNameLst>
                                      </p:cBhvr>
                                      <p:tavLst>
                                        <p:tav tm="0">
                                          <p:val>
                                            <p:fltVal val="0"/>
                                          </p:val>
                                        </p:tav>
                                        <p:tav tm="100000">
                                          <p:val>
                                            <p:strVal val="#ppt_w"/>
                                          </p:val>
                                        </p:tav>
                                      </p:tavLst>
                                    </p:anim>
                                    <p:anim calcmode="lin" valueType="num">
                                      <p:cBhvr>
                                        <p:cTn id="14" dur="1000" fill="hold"/>
                                        <p:tgtEl>
                                          <p:spTgt spid="32772"/>
                                        </p:tgtEl>
                                        <p:attrNameLst>
                                          <p:attrName>ppt_h</p:attrName>
                                        </p:attrNameLst>
                                      </p:cBhvr>
                                      <p:tavLst>
                                        <p:tav tm="0">
                                          <p:val>
                                            <p:fltVal val="0"/>
                                          </p:val>
                                        </p:tav>
                                        <p:tav tm="100000">
                                          <p:val>
                                            <p:strVal val="#ppt_h"/>
                                          </p:val>
                                        </p:tav>
                                      </p:tavLst>
                                    </p:anim>
                                    <p:animEffect transition="in" filter="fade">
                                      <p:cBhvr>
                                        <p:cTn id="15" dur="1000"/>
                                        <p:tgtEl>
                                          <p:spTgt spid="3277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1000"/>
                                        <p:tgtEl>
                                          <p:spTgt spid="3">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p:cTn id="2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9" dur="1000"/>
                                        <p:tgtEl>
                                          <p:spTgt spid="3">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p:cTn id="3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6" dur="1000"/>
                                        <p:tgtEl>
                                          <p:spTgt spid="3">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2" descr="http://education.randmcnally.com/images/edpub/Europe_Clima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07963"/>
            <a:ext cx="50292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3733800"/>
            <a:ext cx="8915400" cy="2708275"/>
          </a:xfrm>
          <a:prstGeom prst="rect">
            <a:avLst/>
          </a:prstGeom>
          <a:noFill/>
        </p:spPr>
        <p:txBody>
          <a:bodyPr>
            <a:spAutoFit/>
          </a:bodyPr>
          <a:lstStyle/>
          <a:p>
            <a:pPr marL="457200" indent="-457200">
              <a:buFont typeface="Wingdings" pitchFamily="2" charset="2"/>
              <a:buChar char="§"/>
              <a:defRPr/>
            </a:pPr>
            <a:r>
              <a:rPr lang="en-US" sz="3400" b="1" dirty="0">
                <a:effectLst>
                  <a:outerShdw blurRad="38100" dist="38100" dir="2700000" algn="tl">
                    <a:srgbClr val="000000">
                      <a:alpha val="43137"/>
                    </a:srgbClr>
                  </a:outerShdw>
                </a:effectLst>
              </a:rPr>
              <a:t>Germany’s climate is moderate with warm, mild summers and cool winters.</a:t>
            </a:r>
          </a:p>
          <a:p>
            <a:pPr marL="457200" indent="-457200">
              <a:buFont typeface="Wingdings" pitchFamily="2" charset="2"/>
              <a:buChar char="§"/>
              <a:defRPr/>
            </a:pPr>
            <a:r>
              <a:rPr lang="en-US" sz="3400" b="1" dirty="0">
                <a:effectLst>
                  <a:outerShdw blurRad="38100" dist="38100" dir="2700000" algn="tl">
                    <a:srgbClr val="000000">
                      <a:alpha val="43137"/>
                    </a:srgbClr>
                  </a:outerShdw>
                </a:effectLst>
              </a:rPr>
              <a:t>The climate is good for Germany’s agriculture industry, which uses about half of Germany’s land.</a:t>
            </a:r>
          </a:p>
        </p:txBody>
      </p:sp>
      <p:sp>
        <p:nvSpPr>
          <p:cNvPr id="3" name="TextBox 2"/>
          <p:cNvSpPr txBox="1">
            <a:spLocks noChangeArrowheads="1"/>
          </p:cNvSpPr>
          <p:nvPr/>
        </p:nvSpPr>
        <p:spPr bwMode="auto">
          <a:xfrm>
            <a:off x="4421188" y="990600"/>
            <a:ext cx="2455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a:solidFill>
                  <a:schemeClr val="bg1"/>
                </a:solidFill>
              </a:rPr>
              <a:t>Germany</a:t>
            </a:r>
          </a:p>
        </p:txBody>
      </p:sp>
      <p:sp>
        <p:nvSpPr>
          <p:cNvPr id="4" name="TextBox 3"/>
          <p:cNvSpPr txBox="1"/>
          <p:nvPr/>
        </p:nvSpPr>
        <p:spPr>
          <a:xfrm>
            <a:off x="0" y="927100"/>
            <a:ext cx="3810000" cy="1754188"/>
          </a:xfrm>
          <a:prstGeom prst="rect">
            <a:avLst/>
          </a:prstGeom>
          <a:noFill/>
        </p:spPr>
        <p:txBody>
          <a:bodyPr>
            <a:spAutoFit/>
          </a:bodyPr>
          <a:lstStyle/>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Germany’s</a:t>
            </a:r>
          </a:p>
          <a:p>
            <a:pPr algn="ctr">
              <a:defRPr/>
            </a:pPr>
            <a:r>
              <a:rPr lang="en-US" sz="5400" b="1" u="sng" dirty="0">
                <a:solidFill>
                  <a:schemeClr val="tx2">
                    <a:lumMod val="20000"/>
                    <a:lumOff val="80000"/>
                  </a:schemeClr>
                </a:solidFill>
                <a:effectLst>
                  <a:outerShdw blurRad="38100" dist="38100" dir="2700000" algn="tl">
                    <a:srgbClr val="000000">
                      <a:alpha val="43137"/>
                    </a:srgbClr>
                  </a:outerShdw>
                </a:effectLst>
              </a:rPr>
              <a:t>Climate</a:t>
            </a:r>
          </a:p>
        </p:txBody>
      </p:sp>
      <p:cxnSp>
        <p:nvCxnSpPr>
          <p:cNvPr id="6" name="Straight Arrow Connector 5"/>
          <p:cNvCxnSpPr/>
          <p:nvPr/>
        </p:nvCxnSpPr>
        <p:spPr>
          <a:xfrm>
            <a:off x="5581650" y="1600200"/>
            <a:ext cx="0" cy="381000"/>
          </a:xfrm>
          <a:prstGeom prst="straightConnector1">
            <a:avLst/>
          </a:prstGeom>
          <a:ln w="635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2291"/>
                                        </p:tgtEl>
                                        <p:attrNameLst>
                                          <p:attrName>style.visibility</p:attrName>
                                        </p:attrNameLst>
                                      </p:cBhvr>
                                      <p:to>
                                        <p:strVal val="visible"/>
                                      </p:to>
                                    </p:set>
                                    <p:anim calcmode="lin" valueType="num">
                                      <p:cBhvr>
                                        <p:cTn id="13" dur="1000" fill="hold"/>
                                        <p:tgtEl>
                                          <p:spTgt spid="12291"/>
                                        </p:tgtEl>
                                        <p:attrNameLst>
                                          <p:attrName>ppt_w</p:attrName>
                                        </p:attrNameLst>
                                      </p:cBhvr>
                                      <p:tavLst>
                                        <p:tav tm="0">
                                          <p:val>
                                            <p:fltVal val="0"/>
                                          </p:val>
                                        </p:tav>
                                        <p:tav tm="100000">
                                          <p:val>
                                            <p:strVal val="#ppt_w"/>
                                          </p:val>
                                        </p:tav>
                                      </p:tavLst>
                                    </p:anim>
                                    <p:anim calcmode="lin" valueType="num">
                                      <p:cBhvr>
                                        <p:cTn id="14" dur="1000" fill="hold"/>
                                        <p:tgtEl>
                                          <p:spTgt spid="12291"/>
                                        </p:tgtEl>
                                        <p:attrNameLst>
                                          <p:attrName>ppt_h</p:attrName>
                                        </p:attrNameLst>
                                      </p:cBhvr>
                                      <p:tavLst>
                                        <p:tav tm="0">
                                          <p:val>
                                            <p:fltVal val="0"/>
                                          </p:val>
                                        </p:tav>
                                        <p:tav tm="100000">
                                          <p:val>
                                            <p:strVal val="#ppt_h"/>
                                          </p:val>
                                        </p:tav>
                                      </p:tavLst>
                                    </p:anim>
                                    <p:animEffect transition="in" filter="fade">
                                      <p:cBhvr>
                                        <p:cTn id="15" dur="1000"/>
                                        <p:tgtEl>
                                          <p:spTgt spid="12291"/>
                                        </p:tgtEl>
                                      </p:cBhvr>
                                    </p:animEffect>
                                  </p:childTnLst>
                                </p:cTn>
                              </p:par>
                            </p:childTnLst>
                          </p:cTn>
                        </p:par>
                        <p:par>
                          <p:cTn id="16" fill="hold" nodeType="afterGroup">
                            <p:stCondLst>
                              <p:cond delay="3000"/>
                            </p:stCondLst>
                            <p:childTnLst>
                              <p:par>
                                <p:cTn id="17" presetID="9" presetClass="entr" presetSubtype="0"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1000"/>
                                        <p:tgtEl>
                                          <p:spTgt spid="3"/>
                                        </p:tgtEl>
                                      </p:cBhvr>
                                    </p:animEffect>
                                  </p:childTnLst>
                                </p:cTn>
                              </p:par>
                            </p:childTnLst>
                          </p:cTn>
                        </p:par>
                        <p:par>
                          <p:cTn id="20" fill="hold" nodeType="afterGroup">
                            <p:stCondLst>
                              <p:cond delay="45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nodeType="afterGroup">
                            <p:stCondLst>
                              <p:cond delay="5500"/>
                            </p:stCondLst>
                            <p:childTnLst>
                              <p:par>
                                <p:cTn id="25" presetID="53" presetClass="entr" presetSubtype="16" fill="hold" grpId="0" nodeType="after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85800"/>
            <a:ext cx="884555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9813"/>
            <a:ext cx="3695700" cy="4800600"/>
          </a:xfrm>
        </p:spPr>
        <p:txBody>
          <a:bodyPr/>
          <a:lstStyle/>
          <a:p>
            <a:pPr algn="ctr">
              <a:defRPr/>
            </a:pPr>
            <a:r>
              <a:rPr lang="en-US" sz="4000" b="1" dirty="0" smtClean="0">
                <a:effectLst>
                  <a:outerShdw blurRad="38100" dist="38100" dir="2700000" algn="tl">
                    <a:srgbClr val="000000">
                      <a:alpha val="43137"/>
                    </a:srgbClr>
                  </a:outerShdw>
                </a:effectLst>
              </a:rPr>
              <a:t>The map to the right illustrates Germany’s favorable climate for agriculture.</a:t>
            </a:r>
            <a:endParaRPr lang="en-US" sz="4000" b="1" dirty="0">
              <a:effectLst>
                <a:outerShdw blurRad="38100" dist="38100" dir="2700000" algn="tl">
                  <a:srgbClr val="000000">
                    <a:alpha val="43137"/>
                  </a:srgbClr>
                </a:outerShdw>
              </a:effectLst>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1588"/>
            <a:ext cx="54483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orient="vert"/>
  </p:transition>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2035</TotalTime>
  <Words>1192</Words>
  <Application>Microsoft Office PowerPoint</Application>
  <PresentationFormat>On-screen Show (4:3)</PresentationFormat>
  <Paragraphs>109</Paragraphs>
  <Slides>26</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Calibri</vt:lpstr>
      <vt:lpstr>Courier New</vt:lpstr>
      <vt:lpstr>Trebuchet MS</vt:lpstr>
      <vt:lpstr>Verdana</vt:lpstr>
      <vt:lpstr>Wingdings</vt:lpstr>
      <vt:lpstr>Wingdings 2</vt:lpstr>
      <vt:lpstr>Summer</vt:lpstr>
      <vt:lpstr>Acrobat Document</vt:lpstr>
      <vt:lpstr>How do location, climate, and natural resources influence Europe and its people?</vt:lpstr>
      <vt:lpstr>There are many factors that impact where people live and how they trade.  We are going to look at a few of these factors for four European countries.</vt:lpstr>
      <vt:lpstr>Compare the location, climate, and natural resources of  Germany and Italy.</vt:lpstr>
      <vt:lpstr>Germany</vt:lpstr>
      <vt:lpstr>What are the advantages of Germany’s location?</vt:lpstr>
      <vt:lpstr>Germany’s Location</vt:lpstr>
      <vt:lpstr>PowerPoint Presentation</vt:lpstr>
      <vt:lpstr>PowerPoint Presentation</vt:lpstr>
      <vt:lpstr>The map to the right illustrates Germany’s favorable climate for agriculture.</vt:lpstr>
      <vt:lpstr>Look at the map of Germany again.  What natural resources do you see?</vt:lpstr>
      <vt:lpstr>Germany’s Natural Resources</vt:lpstr>
      <vt:lpstr>Where do most people live in Germany?</vt:lpstr>
      <vt:lpstr>PowerPoint Presentation</vt:lpstr>
      <vt:lpstr>Distributed Summarizing: Use your graphic organizer to summarize the location, climate, natural resources, and population distribution of Germany.</vt:lpstr>
      <vt:lpstr>Italy</vt:lpstr>
      <vt:lpstr>What are the advantages of Italy’s location?</vt:lpstr>
      <vt:lpstr>Italy’s Location</vt:lpstr>
      <vt:lpstr>PowerPoint Presentation</vt:lpstr>
      <vt:lpstr>PowerPoint Presentation</vt:lpstr>
      <vt:lpstr>PowerPoint Presentation</vt:lpstr>
      <vt:lpstr>PowerPoint Presentation</vt:lpstr>
      <vt:lpstr>Italy’s Natural Resources</vt:lpstr>
      <vt:lpstr>PowerPoint Presentation</vt:lpstr>
      <vt:lpstr>Based on what you have learned already, where do you think most people live in Italy? Why?</vt:lpstr>
      <vt:lpstr>Most people live in the northern part of Italy where most of Italy’s industry and agriculture is located.</vt:lpstr>
      <vt:lpstr>Distributed Summarizing: Use your graphic organizer to summarize the location, climate, natural resources, and population distribution of Italy. Complete the question at the end.</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Arrington C</dc:creator>
  <cp:lastModifiedBy>Windows User</cp:lastModifiedBy>
  <cp:revision>105</cp:revision>
  <cp:lastPrinted>2014-09-17T16:24:53Z</cp:lastPrinted>
  <dcterms:created xsi:type="dcterms:W3CDTF">2009-08-23T20:04:16Z</dcterms:created>
  <dcterms:modified xsi:type="dcterms:W3CDTF">2016-09-25T03:45:39Z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TC010721351033</vt:lpwstr>
  </property>
</Properties>
</file>