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326" r:id="rId3"/>
    <p:sldId id="266" r:id="rId4"/>
    <p:sldId id="327" r:id="rId5"/>
    <p:sldId id="268" r:id="rId6"/>
    <p:sldId id="269" r:id="rId7"/>
    <p:sldId id="270" r:id="rId8"/>
    <p:sldId id="271" r:id="rId9"/>
    <p:sldId id="272" r:id="rId10"/>
    <p:sldId id="273" r:id="rId11"/>
    <p:sldId id="274" r:id="rId12"/>
    <p:sldId id="267" r:id="rId13"/>
    <p:sldId id="281" r:id="rId14"/>
    <p:sldId id="279" r:id="rId15"/>
    <p:sldId id="280" r:id="rId16"/>
    <p:sldId id="282" r:id="rId17"/>
    <p:sldId id="293" r:id="rId18"/>
    <p:sldId id="276" r:id="rId19"/>
    <p:sldId id="277" r:id="rId20"/>
    <p:sldId id="278" r:id="rId21"/>
    <p:sldId id="289" r:id="rId22"/>
    <p:sldId id="309" r:id="rId23"/>
    <p:sldId id="283" r:id="rId24"/>
    <p:sldId id="290" r:id="rId25"/>
    <p:sldId id="291" r:id="rId26"/>
    <p:sldId id="292" r:id="rId27"/>
    <p:sldId id="284" r:id="rId28"/>
    <p:sldId id="294"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68" autoAdjust="0"/>
    <p:restoredTop sz="90664" autoAdjust="0"/>
  </p:normalViewPr>
  <p:slideViewPr>
    <p:cSldViewPr>
      <p:cViewPr varScale="1">
        <p:scale>
          <a:sx n="67" d="100"/>
          <a:sy n="67" d="100"/>
        </p:scale>
        <p:origin x="11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F997698F-FE15-4EF7-86B3-7B4FA7FBC966}" type="datetimeFigureOut">
              <a:rPr lang="en-US"/>
              <a:pPr>
                <a:defRPr/>
              </a:pPr>
              <a:t>9/24/2016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947E321E-2FEF-4BFF-AF2A-8EE3C1AE9F55}" type="slidenum">
              <a:rPr lang="en-US"/>
              <a:pPr>
                <a:defRPr/>
              </a:pPr>
              <a:t>‹#›</a:t>
            </a:fld>
            <a:endParaRPr lang="en-US"/>
          </a:p>
        </p:txBody>
      </p:sp>
    </p:spTree>
    <p:extLst>
      <p:ext uri="{BB962C8B-B14F-4D97-AF65-F5344CB8AC3E}">
        <p14:creationId xmlns:p14="http://schemas.microsoft.com/office/powerpoint/2010/main" val="1967859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introduce the essential question and the standards that align to the essential question.</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a:t>
            </a:fld>
            <a:endParaRPr lang="en-US"/>
          </a:p>
        </p:txBody>
      </p:sp>
    </p:spTree>
    <p:extLst>
      <p:ext uri="{BB962C8B-B14F-4D97-AF65-F5344CB8AC3E}">
        <p14:creationId xmlns:p14="http://schemas.microsoft.com/office/powerpoint/2010/main" val="127686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r>
              <a:rPr lang="en-US" baseline="0" dirty="0" smtClean="0"/>
              <a:t> and show the link to illustrate the Gulf Stream’s affect on climate.</a:t>
            </a:r>
            <a:endParaRPr lang="en-US" dirty="0" smtClean="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10</a:t>
            </a:fld>
            <a:endParaRPr lang="en-US"/>
          </a:p>
        </p:txBody>
      </p:sp>
    </p:spTree>
    <p:extLst>
      <p:ext uri="{BB962C8B-B14F-4D97-AF65-F5344CB8AC3E}">
        <p14:creationId xmlns:p14="http://schemas.microsoft.com/office/powerpoint/2010/main" val="364396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11</a:t>
            </a:fld>
            <a:endParaRPr lang="en-US"/>
          </a:p>
        </p:txBody>
      </p:sp>
    </p:spTree>
    <p:extLst>
      <p:ext uri="{BB962C8B-B14F-4D97-AF65-F5344CB8AC3E}">
        <p14:creationId xmlns:p14="http://schemas.microsoft.com/office/powerpoint/2010/main" val="286807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 on the slide to illustrate the country’s climate</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12</a:t>
            </a:fld>
            <a:endParaRPr lang="en-US"/>
          </a:p>
        </p:txBody>
      </p:sp>
    </p:spTree>
    <p:extLst>
      <p:ext uri="{BB962C8B-B14F-4D97-AF65-F5344CB8AC3E}">
        <p14:creationId xmlns:p14="http://schemas.microsoft.com/office/powerpoint/2010/main" val="58026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13</a:t>
            </a:fld>
            <a:endParaRPr lang="en-US"/>
          </a:p>
        </p:txBody>
      </p:sp>
    </p:spTree>
    <p:extLst>
      <p:ext uri="{BB962C8B-B14F-4D97-AF65-F5344CB8AC3E}">
        <p14:creationId xmlns:p14="http://schemas.microsoft.com/office/powerpoint/2010/main" val="427347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pose the question to the class. The teacher can ask for volunteers or call on specific students to respond to the question. </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14</a:t>
            </a:fld>
            <a:endParaRPr lang="en-US"/>
          </a:p>
        </p:txBody>
      </p:sp>
    </p:spTree>
    <p:extLst>
      <p:ext uri="{BB962C8B-B14F-4D97-AF65-F5344CB8AC3E}">
        <p14:creationId xmlns:p14="http://schemas.microsoft.com/office/powerpoint/2010/main" val="140994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question to the class and ask for volunteers or call on specific students to respond. Click to the next slide to discuss the specifics of where people live.</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15</a:t>
            </a:fld>
            <a:endParaRPr lang="en-US"/>
          </a:p>
        </p:txBody>
      </p:sp>
    </p:spTree>
    <p:extLst>
      <p:ext uri="{BB962C8B-B14F-4D97-AF65-F5344CB8AC3E}">
        <p14:creationId xmlns:p14="http://schemas.microsoft.com/office/powerpoint/2010/main" val="2568610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16</a:t>
            </a:fld>
            <a:endParaRPr lang="en-US"/>
          </a:p>
        </p:txBody>
      </p:sp>
    </p:spTree>
    <p:extLst>
      <p:ext uri="{BB962C8B-B14F-4D97-AF65-F5344CB8AC3E}">
        <p14:creationId xmlns:p14="http://schemas.microsoft.com/office/powerpoint/2010/main" val="593816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students should use their notes and summarize the location, climate, natural resources, and where people live in the United Kingdom on their graphic organizer [linked on the curriculum map]</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17</a:t>
            </a:fld>
            <a:endParaRPr lang="en-US"/>
          </a:p>
        </p:txBody>
      </p:sp>
    </p:spTree>
    <p:extLst>
      <p:ext uri="{BB962C8B-B14F-4D97-AF65-F5344CB8AC3E}">
        <p14:creationId xmlns:p14="http://schemas.microsoft.com/office/powerpoint/2010/main" val="379187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Transition slide moving to the next country in Europe</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18</a:t>
            </a:fld>
            <a:endParaRPr lang="en-US"/>
          </a:p>
        </p:txBody>
      </p:sp>
    </p:spTree>
    <p:extLst>
      <p:ext uri="{BB962C8B-B14F-4D97-AF65-F5344CB8AC3E}">
        <p14:creationId xmlns:p14="http://schemas.microsoft.com/office/powerpoint/2010/main" val="2539412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pose the question to the class. The teacher can ask for volunteers or call on specific students to respond to the question. The teacher should not spend more than 2-3 minutes discussing the question on the slide.</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19</a:t>
            </a:fld>
            <a:endParaRPr lang="en-US"/>
          </a:p>
        </p:txBody>
      </p:sp>
    </p:spTree>
    <p:extLst>
      <p:ext uri="{BB962C8B-B14F-4D97-AF65-F5344CB8AC3E}">
        <p14:creationId xmlns:p14="http://schemas.microsoft.com/office/powerpoint/2010/main" val="172748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a:t>
            </a:fld>
            <a:endParaRPr lang="en-US"/>
          </a:p>
        </p:txBody>
      </p:sp>
    </p:spTree>
    <p:extLst>
      <p:ext uri="{BB962C8B-B14F-4D97-AF65-F5344CB8AC3E}">
        <p14:creationId xmlns:p14="http://schemas.microsoft.com/office/powerpoint/2010/main" val="1511644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20</a:t>
            </a:fld>
            <a:endParaRPr lang="en-US"/>
          </a:p>
        </p:txBody>
      </p:sp>
    </p:spTree>
    <p:extLst>
      <p:ext uri="{BB962C8B-B14F-4D97-AF65-F5344CB8AC3E}">
        <p14:creationId xmlns:p14="http://schemas.microsoft.com/office/powerpoint/2010/main" val="1442439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21</a:t>
            </a:fld>
            <a:endParaRPr lang="en-US"/>
          </a:p>
        </p:txBody>
      </p:sp>
    </p:spTree>
    <p:extLst>
      <p:ext uri="{BB962C8B-B14F-4D97-AF65-F5344CB8AC3E}">
        <p14:creationId xmlns:p14="http://schemas.microsoft.com/office/powerpoint/2010/main" val="626804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use the image on the slide to illustrate the country’s climate</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22</a:t>
            </a:fld>
            <a:endParaRPr lang="en-US"/>
          </a:p>
        </p:txBody>
      </p:sp>
    </p:spTree>
    <p:extLst>
      <p:ext uri="{BB962C8B-B14F-4D97-AF65-F5344CB8AC3E}">
        <p14:creationId xmlns:p14="http://schemas.microsoft.com/office/powerpoint/2010/main" val="282751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23</a:t>
            </a:fld>
            <a:endParaRPr lang="en-US"/>
          </a:p>
        </p:txBody>
      </p:sp>
    </p:spTree>
    <p:extLst>
      <p:ext uri="{BB962C8B-B14F-4D97-AF65-F5344CB8AC3E}">
        <p14:creationId xmlns:p14="http://schemas.microsoft.com/office/powerpoint/2010/main" val="22532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 on the slide to illustrate Russia’s natural resources while the students record the information on their notes.</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24</a:t>
            </a:fld>
            <a:endParaRPr lang="en-US"/>
          </a:p>
        </p:txBody>
      </p:sp>
    </p:spTree>
    <p:extLst>
      <p:ext uri="{BB962C8B-B14F-4D97-AF65-F5344CB8AC3E}">
        <p14:creationId xmlns:p14="http://schemas.microsoft.com/office/powerpoint/2010/main" val="1203180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25</a:t>
            </a:fld>
            <a:endParaRPr lang="en-US"/>
          </a:p>
        </p:txBody>
      </p:sp>
    </p:spTree>
    <p:extLst>
      <p:ext uri="{BB962C8B-B14F-4D97-AF65-F5344CB8AC3E}">
        <p14:creationId xmlns:p14="http://schemas.microsoft.com/office/powerpoint/2010/main" val="1009495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 to the class. The teacher can ask for volunteers or call on specific students to respond to the question.</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26</a:t>
            </a:fld>
            <a:endParaRPr lang="en-US"/>
          </a:p>
        </p:txBody>
      </p:sp>
    </p:spTree>
    <p:extLst>
      <p:ext uri="{BB962C8B-B14F-4D97-AF65-F5344CB8AC3E}">
        <p14:creationId xmlns:p14="http://schemas.microsoft.com/office/powerpoint/2010/main" val="996222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27</a:t>
            </a:fld>
            <a:endParaRPr lang="en-US"/>
          </a:p>
        </p:txBody>
      </p:sp>
    </p:spTree>
    <p:extLst>
      <p:ext uri="{BB962C8B-B14F-4D97-AF65-F5344CB8AC3E}">
        <p14:creationId xmlns:p14="http://schemas.microsoft.com/office/powerpoint/2010/main" val="1111896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students should use their notes and summarize the location, climate, natural resources, and where people live in Russia on their graphic organizer [linked on the curriculum map]. Ask students to then complete the question on the end. The teacher may want to have students share their response with another student and then briefly share a few responses to the class.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28</a:t>
            </a:fld>
            <a:endParaRPr lang="en-US"/>
          </a:p>
        </p:txBody>
      </p:sp>
    </p:spTree>
    <p:extLst>
      <p:ext uri="{BB962C8B-B14F-4D97-AF65-F5344CB8AC3E}">
        <p14:creationId xmlns:p14="http://schemas.microsoft.com/office/powerpoint/2010/main" val="291874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Instructional</a:t>
            </a:r>
            <a:r>
              <a:rPr lang="en-US" altLang="en-US" baseline="0" dirty="0" smtClean="0"/>
              <a:t> Approach(s): </a:t>
            </a:r>
            <a:r>
              <a:rPr lang="en-US" altLang="en-US" dirty="0" smtClean="0"/>
              <a:t>Put students in groups of 2-3. Have groups compare different factors to share with the class.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Small groups can be student selected or teacher selected (differentiated if needed). Students should not be given more than 2-3 minutes to make comparisons. The teacher should briefly discuss student responses.</a:t>
            </a:r>
          </a:p>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DCBC3F-D2DA-4D32-B6B2-AA8FBD4FFFE9}" type="slidenum">
              <a:rPr lang="en-US" altLang="en-US" smtClean="0"/>
              <a:pPr eaLnBrk="1" hangingPunct="1"/>
              <a:t>3</a:t>
            </a:fld>
            <a:endParaRPr lang="en-US" altLang="en-US" smtClean="0"/>
          </a:p>
        </p:txBody>
      </p:sp>
    </p:spTree>
    <p:extLst>
      <p:ext uri="{BB962C8B-B14F-4D97-AF65-F5344CB8AC3E}">
        <p14:creationId xmlns:p14="http://schemas.microsoft.com/office/powerpoint/2010/main" val="202393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give each student a copy of the notes handout [linked on the curriculum map] to record important information during the lesson.</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4</a:t>
            </a:fld>
            <a:endParaRPr lang="en-US"/>
          </a:p>
        </p:txBody>
      </p:sp>
    </p:spTree>
    <p:extLst>
      <p:ext uri="{BB962C8B-B14F-4D97-AF65-F5344CB8AC3E}">
        <p14:creationId xmlns:p14="http://schemas.microsoft.com/office/powerpoint/2010/main" val="140670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5</a:t>
            </a:fld>
            <a:endParaRPr lang="en-US"/>
          </a:p>
        </p:txBody>
      </p:sp>
    </p:spTree>
    <p:extLst>
      <p:ext uri="{BB962C8B-B14F-4D97-AF65-F5344CB8AC3E}">
        <p14:creationId xmlns:p14="http://schemas.microsoft.com/office/powerpoint/2010/main" val="30410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Instructional Approach(s): The teacher</a:t>
            </a:r>
            <a:r>
              <a:rPr lang="en-US" altLang="en-US" baseline="0" dirty="0" smtClean="0"/>
              <a:t> should pose the question to the class. The teacher can ask for volunteers or call on specific students to respond to the question. The teacher should not spend more than 2-3 minutes discussing the question on the slide.</a:t>
            </a: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98FD6E-5CB1-47D1-8A19-53140E5FE82F}" type="slidenum">
              <a:rPr lang="en-US" altLang="en-US" smtClean="0"/>
              <a:pPr eaLnBrk="1" hangingPunct="1"/>
              <a:t>6</a:t>
            </a:fld>
            <a:endParaRPr lang="en-US" altLang="en-US" smtClean="0"/>
          </a:p>
        </p:txBody>
      </p:sp>
    </p:spTree>
    <p:extLst>
      <p:ext uri="{BB962C8B-B14F-4D97-AF65-F5344CB8AC3E}">
        <p14:creationId xmlns:p14="http://schemas.microsoft.com/office/powerpoint/2010/main" val="105113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summarize the important information on their notes.</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7</a:t>
            </a:fld>
            <a:endParaRPr lang="en-US"/>
          </a:p>
        </p:txBody>
      </p:sp>
    </p:spTree>
    <p:extLst>
      <p:ext uri="{BB962C8B-B14F-4D97-AF65-F5344CB8AC3E}">
        <p14:creationId xmlns:p14="http://schemas.microsoft.com/office/powerpoint/2010/main" val="225618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Instructional Approach(s):</a:t>
            </a:r>
            <a:r>
              <a:rPr lang="en-US" altLang="en-US" baseline="0" dirty="0" smtClean="0"/>
              <a:t> The teacher should pose the question(s) on the slide. Do not spend more than 5 minutes discussing the questions. The intent of the slide is to activate student prior knowledge and get them to infer about the climate of the United Kingdom versus the actual climate.</a:t>
            </a:r>
            <a:r>
              <a:rPr lang="en-US" altLang="en-US" dirty="0" smtClean="0"/>
              <a:t>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F162A1-B9E4-4341-84A6-202A9ABA6593}" type="slidenum">
              <a:rPr lang="en-US" altLang="en-US" smtClean="0"/>
              <a:pPr eaLnBrk="1" hangingPunct="1"/>
              <a:t>8</a:t>
            </a:fld>
            <a:endParaRPr lang="en-US" altLang="en-US" smtClean="0"/>
          </a:p>
        </p:txBody>
      </p:sp>
    </p:spTree>
    <p:extLst>
      <p:ext uri="{BB962C8B-B14F-4D97-AF65-F5344CB8AC3E}">
        <p14:creationId xmlns:p14="http://schemas.microsoft.com/office/powerpoint/2010/main" val="42356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9</a:t>
            </a:fld>
            <a:endParaRPr lang="en-US"/>
          </a:p>
        </p:txBody>
      </p:sp>
    </p:spTree>
    <p:extLst>
      <p:ext uri="{BB962C8B-B14F-4D97-AF65-F5344CB8AC3E}">
        <p14:creationId xmlns:p14="http://schemas.microsoft.com/office/powerpoint/2010/main" val="265982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84D5CF-7B32-4E17-BBDD-99A7A4962A62}" type="slidenum">
              <a:rPr lang="en-US"/>
              <a:pPr>
                <a:defRPr/>
              </a:pPr>
              <a:t>‹#›</a:t>
            </a:fld>
            <a:endParaRPr lang="en-US"/>
          </a:p>
        </p:txBody>
      </p:sp>
    </p:spTree>
    <p:extLst>
      <p:ext uri="{BB962C8B-B14F-4D97-AF65-F5344CB8AC3E}">
        <p14:creationId xmlns:p14="http://schemas.microsoft.com/office/powerpoint/2010/main" val="2693472933"/>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0F3C8C-C662-4D83-A420-F2A20E100EDF}" type="slidenum">
              <a:rPr lang="en-US"/>
              <a:pPr>
                <a:defRPr/>
              </a:pPr>
              <a:t>‹#›</a:t>
            </a:fld>
            <a:endParaRPr lang="en-US"/>
          </a:p>
        </p:txBody>
      </p:sp>
    </p:spTree>
    <p:extLst>
      <p:ext uri="{BB962C8B-B14F-4D97-AF65-F5344CB8AC3E}">
        <p14:creationId xmlns:p14="http://schemas.microsoft.com/office/powerpoint/2010/main" val="1600606763"/>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B92F5C-A9C0-4F32-BC75-C92502C8C70C}" type="slidenum">
              <a:rPr lang="en-US"/>
              <a:pPr>
                <a:defRPr/>
              </a:pPr>
              <a:t>‹#›</a:t>
            </a:fld>
            <a:endParaRPr lang="en-US"/>
          </a:p>
        </p:txBody>
      </p:sp>
    </p:spTree>
    <p:extLst>
      <p:ext uri="{BB962C8B-B14F-4D97-AF65-F5344CB8AC3E}">
        <p14:creationId xmlns:p14="http://schemas.microsoft.com/office/powerpoint/2010/main" val="455945529"/>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65D60-4ADA-465C-8C34-4AEA109AD7FF}" type="slidenum">
              <a:rPr lang="en-US"/>
              <a:pPr>
                <a:defRPr/>
              </a:pPr>
              <a:t>‹#›</a:t>
            </a:fld>
            <a:endParaRPr lang="en-US"/>
          </a:p>
        </p:txBody>
      </p:sp>
    </p:spTree>
    <p:extLst>
      <p:ext uri="{BB962C8B-B14F-4D97-AF65-F5344CB8AC3E}">
        <p14:creationId xmlns:p14="http://schemas.microsoft.com/office/powerpoint/2010/main" val="1906854604"/>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F4B89-2512-4995-8D4D-D23AAA35985D}" type="slidenum">
              <a:rPr lang="en-US"/>
              <a:pPr>
                <a:defRPr/>
              </a:pPr>
              <a:t>‹#›</a:t>
            </a:fld>
            <a:endParaRPr lang="en-US"/>
          </a:p>
        </p:txBody>
      </p:sp>
    </p:spTree>
    <p:extLst>
      <p:ext uri="{BB962C8B-B14F-4D97-AF65-F5344CB8AC3E}">
        <p14:creationId xmlns:p14="http://schemas.microsoft.com/office/powerpoint/2010/main" val="2185210287"/>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AF2ACF-1A8C-40F3-8163-24BD153104B4}" type="slidenum">
              <a:rPr lang="en-US"/>
              <a:pPr>
                <a:defRPr/>
              </a:pPr>
              <a:t>‹#›</a:t>
            </a:fld>
            <a:endParaRPr lang="en-US"/>
          </a:p>
        </p:txBody>
      </p:sp>
    </p:spTree>
    <p:extLst>
      <p:ext uri="{BB962C8B-B14F-4D97-AF65-F5344CB8AC3E}">
        <p14:creationId xmlns:p14="http://schemas.microsoft.com/office/powerpoint/2010/main" val="3729588682"/>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E842FE-B31B-4801-AC44-8D3936FE3852}" type="slidenum">
              <a:rPr lang="en-US"/>
              <a:pPr>
                <a:defRPr/>
              </a:pPr>
              <a:t>‹#›</a:t>
            </a:fld>
            <a:endParaRPr lang="en-US"/>
          </a:p>
        </p:txBody>
      </p:sp>
    </p:spTree>
    <p:extLst>
      <p:ext uri="{BB962C8B-B14F-4D97-AF65-F5344CB8AC3E}">
        <p14:creationId xmlns:p14="http://schemas.microsoft.com/office/powerpoint/2010/main" val="383791012"/>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8D57A5-FA58-4B93-A28A-AC508A3F57FD}" type="slidenum">
              <a:rPr lang="en-US"/>
              <a:pPr>
                <a:defRPr/>
              </a:pPr>
              <a:t>‹#›</a:t>
            </a:fld>
            <a:endParaRPr lang="en-US"/>
          </a:p>
        </p:txBody>
      </p:sp>
    </p:spTree>
    <p:extLst>
      <p:ext uri="{BB962C8B-B14F-4D97-AF65-F5344CB8AC3E}">
        <p14:creationId xmlns:p14="http://schemas.microsoft.com/office/powerpoint/2010/main" val="2306613439"/>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6C0470-340C-4C02-85B1-815C50D34CA0}" type="slidenum">
              <a:rPr lang="en-US"/>
              <a:pPr>
                <a:defRPr/>
              </a:pPr>
              <a:t>‹#›</a:t>
            </a:fld>
            <a:endParaRPr lang="en-US"/>
          </a:p>
        </p:txBody>
      </p:sp>
    </p:spTree>
    <p:extLst>
      <p:ext uri="{BB962C8B-B14F-4D97-AF65-F5344CB8AC3E}">
        <p14:creationId xmlns:p14="http://schemas.microsoft.com/office/powerpoint/2010/main" val="1995981162"/>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ED597A-A4A6-4B5B-9B75-1E831C029969}" type="slidenum">
              <a:rPr lang="en-US"/>
              <a:pPr>
                <a:defRPr/>
              </a:pPr>
              <a:t>‹#›</a:t>
            </a:fld>
            <a:endParaRPr lang="en-US"/>
          </a:p>
        </p:txBody>
      </p:sp>
    </p:spTree>
    <p:extLst>
      <p:ext uri="{BB962C8B-B14F-4D97-AF65-F5344CB8AC3E}">
        <p14:creationId xmlns:p14="http://schemas.microsoft.com/office/powerpoint/2010/main" val="116181513"/>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4"/>
          <p:cNvGrpSpPr>
            <a:grpSpLocks/>
          </p:cNvGrpSpPr>
          <p:nvPr/>
        </p:nvGrpSpPr>
        <p:grpSpPr bwMode="auto">
          <a:xfrm>
            <a:off x="4516438" y="993775"/>
            <a:ext cx="1846262" cy="1530350"/>
            <a:chOff x="4718762" y="993075"/>
            <a:chExt cx="1847138" cy="1530439"/>
          </a:xfrm>
        </p:grpSpPr>
        <p:sp>
          <p:nvSpPr>
            <p:cNvPr id="6" name="Oval 5"/>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en-US" noProof="0" smtClean="0"/>
              <a:t>Click icon to add picture</a:t>
            </a:r>
            <a:endParaRPr lang="en-US" noProof="0"/>
          </a:p>
        </p:txBody>
      </p:sp>
      <p:sp>
        <p:nvSpPr>
          <p:cNvPr id="14" name="Date Placeholder 4"/>
          <p:cNvSpPr>
            <a:spLocks noGrp="1"/>
          </p:cNvSpPr>
          <p:nvPr>
            <p:ph type="dt" sz="half" idx="15"/>
          </p:nvPr>
        </p:nvSpPr>
        <p:spPr/>
        <p:txBody>
          <a:bodyPr/>
          <a:lstStyle>
            <a:lvl1pPr>
              <a:defRPr/>
            </a:lvl1pPr>
          </a:lstStyle>
          <a:p>
            <a:pPr>
              <a:defRPr/>
            </a:pPr>
            <a:endParaRPr lang="en-US"/>
          </a:p>
        </p:txBody>
      </p:sp>
      <p:sp>
        <p:nvSpPr>
          <p:cNvPr id="15" name="Footer Placeholder 5"/>
          <p:cNvSpPr>
            <a:spLocks noGrp="1"/>
          </p:cNvSpPr>
          <p:nvPr>
            <p:ph type="ftr" sz="quarter" idx="16"/>
          </p:nvPr>
        </p:nvSpPr>
        <p:spPr/>
        <p:txBody>
          <a:bodyPr/>
          <a:lstStyle>
            <a:lvl1pPr>
              <a:defRPr/>
            </a:lvl1pPr>
          </a:lstStyle>
          <a:p>
            <a:pPr>
              <a:defRPr/>
            </a:pPr>
            <a:endParaRPr lang="en-US"/>
          </a:p>
        </p:txBody>
      </p:sp>
      <p:sp>
        <p:nvSpPr>
          <p:cNvPr id="16" name="Slide Number Placeholder 6"/>
          <p:cNvSpPr>
            <a:spLocks noGrp="1"/>
          </p:cNvSpPr>
          <p:nvPr>
            <p:ph type="sldNum" sz="quarter" idx="17"/>
          </p:nvPr>
        </p:nvSpPr>
        <p:spPr/>
        <p:txBody>
          <a:bodyPr/>
          <a:lstStyle>
            <a:lvl1pPr>
              <a:defRPr/>
            </a:lvl1pPr>
          </a:lstStyle>
          <a:p>
            <a:pPr>
              <a:defRPr/>
            </a:pPr>
            <a:fld id="{8FE9EDA7-DD18-486B-BA21-731E6B8247D7}" type="slidenum">
              <a:rPr lang="en-US"/>
              <a:pPr>
                <a:defRPr/>
              </a:pPr>
              <a:t>‹#›</a:t>
            </a:fld>
            <a:endParaRPr lang="en-US"/>
          </a:p>
        </p:txBody>
      </p:sp>
    </p:spTree>
    <p:extLst>
      <p:ext uri="{BB962C8B-B14F-4D97-AF65-F5344CB8AC3E}">
        <p14:creationId xmlns:p14="http://schemas.microsoft.com/office/powerpoint/2010/main" val="3782436292"/>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39321"/>
            </a:gs>
            <a:gs pos="100000">
              <a:srgbClr val="D03000"/>
            </a:gs>
          </a:gsLst>
          <a:lin ang="5400000" scaled="1"/>
        </a:gradFill>
        <a:effectLst/>
      </p:bgPr>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59"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60"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defRPr/>
            </a:pPr>
            <a:fld id="{24A23B8D-6B0C-4197-9F19-162813F9BCD8}" type="slidenum">
              <a:rPr lang="en-US"/>
              <a:pPr>
                <a:defRPr/>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1" r:id="rId9"/>
    <p:sldLayoutId id="2147483849" r:id="rId10"/>
    <p:sldLayoutId id="2147483850" r:id="rId11"/>
  </p:sldLayoutIdLst>
  <p:transition spd="slow">
    <p:split orient="vert"/>
  </p:transition>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bslearningmedia.org/resource/ttv10.sci.ess.watcyc.currents/the-role-of-ocean-currents-in-climat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381000"/>
            <a:ext cx="8763000" cy="1981200"/>
          </a:xfrm>
        </p:spPr>
        <p:txBody>
          <a:bodyPr rtlCol="0">
            <a:noAutofit/>
          </a:bodyPr>
          <a:lstStyle/>
          <a:p>
            <a:pPr algn="ctr" eaLnBrk="1" fontAlgn="auto" hangingPunct="1">
              <a:spcAft>
                <a:spcPts val="0"/>
              </a:spcAft>
              <a:defRPr/>
            </a:pPr>
            <a:r>
              <a:rPr lang="en-US" b="1" dirty="0" smtClean="0">
                <a:solidFill>
                  <a:schemeClr val="tx2">
                    <a:lumMod val="20000"/>
                    <a:lumOff val="80000"/>
                  </a:schemeClr>
                </a:solidFill>
                <a:effectLst>
                  <a:outerShdw blurRad="38100" dist="38100" dir="2700000" algn="tl">
                    <a:srgbClr val="000000">
                      <a:alpha val="43137"/>
                    </a:srgbClr>
                  </a:outerShdw>
                </a:effectLst>
                <a:ea typeface="+mj-ea"/>
              </a:rPr>
              <a:t>How do location, climate, and natural resources influence Europe and its people?</a:t>
            </a:r>
          </a:p>
        </p:txBody>
      </p:sp>
      <p:sp>
        <p:nvSpPr>
          <p:cNvPr id="3075" name="Rectangle 3"/>
          <p:cNvSpPr>
            <a:spLocks noGrp="1" noChangeArrowheads="1"/>
          </p:cNvSpPr>
          <p:nvPr>
            <p:ph type="subTitle" idx="1"/>
          </p:nvPr>
        </p:nvSpPr>
        <p:spPr>
          <a:xfrm>
            <a:off x="152400" y="2971800"/>
            <a:ext cx="8915400" cy="3581400"/>
          </a:xfrm>
        </p:spPr>
        <p:txBody>
          <a:bodyPr rtlCol="0">
            <a:normAutofit fontScale="25000" lnSpcReduction="20000"/>
          </a:bodyPr>
          <a:lstStyle/>
          <a:p>
            <a:pPr eaLnBrk="1" fontAlgn="auto" hangingPunct="1">
              <a:lnSpc>
                <a:spcPct val="120000"/>
              </a:lnSpc>
              <a:spcBef>
                <a:spcPts val="0"/>
              </a:spcBef>
              <a:spcAft>
                <a:spcPts val="0"/>
              </a:spcAft>
              <a:buFont typeface="Wingdings 2" charset="2"/>
              <a:buNone/>
              <a:defRPr/>
            </a:pPr>
            <a:r>
              <a:rPr lang="en-US" sz="9600" b="1" dirty="0" smtClean="0">
                <a:solidFill>
                  <a:schemeClr val="tx2">
                    <a:lumMod val="20000"/>
                    <a:lumOff val="80000"/>
                  </a:schemeClr>
                </a:solidFill>
                <a:effectLst>
                  <a:outerShdw blurRad="38100" dist="38100" dir="2700000" algn="tl">
                    <a:srgbClr val="000000">
                      <a:alpha val="43137"/>
                    </a:srgbClr>
                  </a:outerShdw>
                </a:effectLst>
              </a:rPr>
              <a:t>Standards:</a:t>
            </a:r>
          </a:p>
          <a:p>
            <a:pPr eaLnBrk="1" fontAlgn="auto" hangingPunct="1">
              <a:lnSpc>
                <a:spcPct val="120000"/>
              </a:lnSpc>
              <a:spcBef>
                <a:spcPts val="0"/>
              </a:spcBef>
              <a:spcAft>
                <a:spcPts val="0"/>
              </a:spcAft>
              <a:buFont typeface="Wingdings 2" charset="2"/>
              <a:buNone/>
              <a:defRPr/>
            </a:pPr>
            <a:endParaRPr lang="en-US" sz="9600" b="1" dirty="0" smtClean="0">
              <a:solidFill>
                <a:schemeClr val="tx2">
                  <a:lumMod val="20000"/>
                  <a:lumOff val="80000"/>
                </a:schemeClr>
              </a:solidFill>
              <a:effectLst>
                <a:outerShdw blurRad="38100" dist="38100" dir="2700000" algn="tl">
                  <a:srgbClr val="000000">
                    <a:alpha val="43137"/>
                  </a:srgbClr>
                </a:outerShdw>
              </a:effectLst>
            </a:endParaRPr>
          </a:p>
          <a:p>
            <a:pPr eaLnBrk="1" fontAlgn="auto" hangingPunct="1">
              <a:lnSpc>
                <a:spcPct val="120000"/>
              </a:lnSpc>
              <a:spcBef>
                <a:spcPts val="0"/>
              </a:spcBef>
              <a:spcAft>
                <a:spcPts val="0"/>
              </a:spcAft>
              <a:buFont typeface="Wingdings 2" charset="2"/>
              <a:buNone/>
              <a:defRPr/>
            </a:pPr>
            <a:r>
              <a:rPr lang="en-US" sz="9600" b="1" dirty="0" smtClean="0">
                <a:solidFill>
                  <a:schemeClr val="tx2">
                    <a:lumMod val="20000"/>
                    <a:lumOff val="80000"/>
                  </a:schemeClr>
                </a:solidFill>
                <a:effectLst>
                  <a:outerShdw blurRad="38100" dist="38100" dir="2700000" algn="tl">
                    <a:srgbClr val="000000">
                      <a:alpha val="43137"/>
                    </a:srgbClr>
                  </a:outerShdw>
                </a:effectLst>
              </a:rPr>
              <a:t>SS6G10a. Compare how the location, climate, and natural resources of the United Kingdom and Russia affect where people live and how they trade.</a:t>
            </a:r>
            <a:endParaRPr lang="en-US" sz="9600" b="1" dirty="0">
              <a:solidFill>
                <a:schemeClr val="tx2">
                  <a:lumMod val="20000"/>
                  <a:lumOff val="80000"/>
                </a:schemeClr>
              </a:solidFill>
              <a:effectLst>
                <a:outerShdw blurRad="38100" dist="38100" dir="2700000" algn="tl">
                  <a:srgbClr val="000000">
                    <a:alpha val="43137"/>
                  </a:srgbClr>
                </a:outerShdw>
              </a:effectLst>
            </a:endParaRPr>
          </a:p>
          <a:p>
            <a:pPr eaLnBrk="1" fontAlgn="auto" hangingPunct="1">
              <a:lnSpc>
                <a:spcPct val="120000"/>
              </a:lnSpc>
              <a:spcBef>
                <a:spcPts val="0"/>
              </a:spcBef>
              <a:spcAft>
                <a:spcPts val="0"/>
              </a:spcAft>
              <a:buFont typeface="Wingdings 2" charset="2"/>
              <a:buNone/>
              <a:defRPr/>
            </a:pPr>
            <a:endParaRPr lang="en-US" sz="4500" dirty="0">
              <a:solidFill>
                <a:schemeClr val="tx2">
                  <a:lumMod val="20000"/>
                  <a:lumOff val="80000"/>
                </a:schemeClr>
              </a:solidFill>
              <a:effectLst>
                <a:outerShdw blurRad="38100" dist="38100" dir="2700000" algn="tl">
                  <a:srgbClr val="000000">
                    <a:alpha val="43137"/>
                  </a:srgbClr>
                </a:outerShdw>
              </a:effectLst>
            </a:endParaRPr>
          </a:p>
          <a:p>
            <a:pPr eaLnBrk="1" fontAlgn="auto" hangingPunct="1">
              <a:lnSpc>
                <a:spcPct val="120000"/>
              </a:lnSpc>
              <a:spcBef>
                <a:spcPts val="0"/>
              </a:spcBef>
              <a:spcAft>
                <a:spcPts val="0"/>
              </a:spcAft>
              <a:defRPr/>
            </a:pPr>
            <a:r>
              <a:rPr lang="en-US" sz="9600" b="1" dirty="0" smtClean="0">
                <a:solidFill>
                  <a:schemeClr val="tx2">
                    <a:lumMod val="20000"/>
                    <a:lumOff val="80000"/>
                  </a:schemeClr>
                </a:solidFill>
                <a:effectLst>
                  <a:outerShdw blurRad="38100" dist="38100" dir="2700000" algn="tl">
                    <a:srgbClr val="000000">
                      <a:alpha val="43137"/>
                    </a:srgbClr>
                  </a:outerShdw>
                </a:effectLst>
              </a:rPr>
              <a:t>SS6G10b. </a:t>
            </a:r>
            <a:r>
              <a:rPr lang="en-US" sz="9600" b="1" dirty="0">
                <a:solidFill>
                  <a:schemeClr val="tx2">
                    <a:lumMod val="20000"/>
                    <a:lumOff val="80000"/>
                  </a:schemeClr>
                </a:solidFill>
                <a:effectLst>
                  <a:outerShdw blurRad="38100" dist="38100" dir="2700000" algn="tl">
                    <a:srgbClr val="000000">
                      <a:alpha val="43137"/>
                    </a:srgbClr>
                  </a:outerShdw>
                </a:effectLst>
              </a:rPr>
              <a:t>Compare how the location, climate, and natural resources of </a:t>
            </a:r>
            <a:r>
              <a:rPr lang="en-US" sz="9600" b="1" dirty="0" smtClean="0">
                <a:solidFill>
                  <a:schemeClr val="tx2">
                    <a:lumMod val="20000"/>
                    <a:lumOff val="80000"/>
                  </a:schemeClr>
                </a:solidFill>
                <a:effectLst>
                  <a:outerShdw blurRad="38100" dist="38100" dir="2700000" algn="tl">
                    <a:srgbClr val="000000">
                      <a:alpha val="43137"/>
                    </a:srgbClr>
                  </a:outerShdw>
                </a:effectLst>
              </a:rPr>
              <a:t>Germany and Italy </a:t>
            </a:r>
            <a:r>
              <a:rPr lang="en-US" sz="9600" b="1" dirty="0">
                <a:solidFill>
                  <a:schemeClr val="tx2">
                    <a:lumMod val="20000"/>
                    <a:lumOff val="80000"/>
                  </a:schemeClr>
                </a:solidFill>
                <a:effectLst>
                  <a:outerShdw blurRad="38100" dist="38100" dir="2700000" algn="tl">
                    <a:srgbClr val="000000">
                      <a:alpha val="43137"/>
                    </a:srgbClr>
                  </a:outerShdw>
                </a:effectLst>
              </a:rPr>
              <a:t>affect where people live and how they trade</a:t>
            </a:r>
            <a:r>
              <a:rPr lang="en-US" sz="9600" b="1" dirty="0" smtClean="0">
                <a:solidFill>
                  <a:schemeClr val="tx2">
                    <a:lumMod val="20000"/>
                    <a:lumOff val="80000"/>
                  </a:schemeClr>
                </a:solidFill>
                <a:effectLst>
                  <a:outerShdw blurRad="38100" dist="38100" dir="2700000" algn="tl">
                    <a:srgbClr val="000000">
                      <a:alpha val="43137"/>
                    </a:srgbClr>
                  </a:outerShdw>
                </a:effectLst>
              </a:rPr>
              <a:t>.</a:t>
            </a:r>
            <a:endParaRPr lang="en-US" sz="9600" b="1" dirty="0">
              <a:solidFill>
                <a:schemeClr val="tx2">
                  <a:lumMod val="20000"/>
                  <a:lumOff val="80000"/>
                </a:schemeClr>
              </a:solidFill>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2250" y="152400"/>
            <a:ext cx="8839200" cy="923925"/>
          </a:xfrm>
        </p:spPr>
        <p:txBody>
          <a:bodyPr/>
          <a:lstStyle/>
          <a:p>
            <a:pPr algn="ctr" eaLnBrk="1" hangingPunct="1"/>
            <a:r>
              <a:rPr lang="en-US" altLang="en-US" sz="4000" b="1" u="sng" smtClean="0">
                <a:cs typeface="Trebuchet MS" pitchFamily="34" charset="0"/>
              </a:rPr>
              <a:t>Gulf Steam’s affect on Climate</a:t>
            </a:r>
          </a:p>
        </p:txBody>
      </p:sp>
      <p:sp>
        <p:nvSpPr>
          <p:cNvPr id="14339" name="Rectangle 4"/>
          <p:cNvSpPr>
            <a:spLocks noChangeArrowheads="1"/>
          </p:cNvSpPr>
          <p:nvPr/>
        </p:nvSpPr>
        <p:spPr bwMode="auto">
          <a:xfrm>
            <a:off x="0" y="56388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a:hlinkClick r:id="rId3"/>
              </a:rPr>
              <a:t>http://www.pbslearningmedia.org/resource/ttv10.sci.ess.watcyc.currents/the-role-of-ocean-currents-in-climate/</a:t>
            </a:r>
            <a:r>
              <a:rPr lang="en-US" altLang="en-US" sz="2800"/>
              <a:t> </a:t>
            </a:r>
          </a:p>
        </p:txBody>
      </p:sp>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675" y="1209675"/>
            <a:ext cx="59626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http://education.randmcnally.com/images/edpub/Europe_Clim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152400"/>
            <a:ext cx="7058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3825" y="4953000"/>
            <a:ext cx="8839200" cy="1754188"/>
          </a:xfrm>
          <a:prstGeom prst="rect">
            <a:avLst/>
          </a:prstGeom>
          <a:noFill/>
        </p:spPr>
        <p:txBody>
          <a:bodyPr>
            <a:spAutoFit/>
          </a:bodyPr>
          <a:lstStyle/>
          <a:p>
            <a:pPr algn="ctr">
              <a:defRPr/>
            </a:pPr>
            <a:r>
              <a:rPr lang="en-US" sz="3600" b="1" dirty="0">
                <a:effectLst>
                  <a:outerShdw blurRad="38100" dist="38100" dir="2700000" algn="tl">
                    <a:srgbClr val="000000">
                      <a:alpha val="43137"/>
                    </a:srgbClr>
                  </a:outerShdw>
                </a:effectLst>
              </a:rPr>
              <a:t>The United Kingdom’s climate has mild temperatures, and it has moist weather with plenty of rain is good for crops.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ppt_w</p:attrName>
                                        </p:attrNameLst>
                                      </p:cBhvr>
                                      <p:tavLst>
                                        <p:tav tm="0">
                                          <p:val>
                                            <p:fltVal val="0"/>
                                          </p:val>
                                        </p:tav>
                                        <p:tav tm="100000">
                                          <p:val>
                                            <p:strVal val="#ppt_w"/>
                                          </p:val>
                                        </p:tav>
                                      </p:tavLst>
                                    </p:anim>
                                    <p:anim calcmode="lin" valueType="num">
                                      <p:cBhvr>
                                        <p:cTn id="8" dur="500" fill="hold"/>
                                        <p:tgtEl>
                                          <p:spTgt spid="12291"/>
                                        </p:tgtEl>
                                        <p:attrNameLst>
                                          <p:attrName>ppt_h</p:attrName>
                                        </p:attrNameLst>
                                      </p:cBhvr>
                                      <p:tavLst>
                                        <p:tav tm="0">
                                          <p:val>
                                            <p:fltVal val="0"/>
                                          </p:val>
                                        </p:tav>
                                        <p:tav tm="100000">
                                          <p:val>
                                            <p:strVal val="#ppt_h"/>
                                          </p:val>
                                        </p:tav>
                                      </p:tavLst>
                                    </p:anim>
                                    <p:animEffect transition="in" filter="fade">
                                      <p:cBhvr>
                                        <p:cTn id="9" dur="500"/>
                                        <p:tgtEl>
                                          <p:spTgt spid="12291"/>
                                        </p:tgtEl>
                                      </p:cBhvr>
                                    </p:animEffect>
                                  </p:childTnLst>
                                </p:cTn>
                              </p:par>
                            </p:childTnLst>
                          </p:cTn>
                        </p:par>
                        <p:par>
                          <p:cTn id="10" fill="hold" nodeType="afterGroup">
                            <p:stCondLst>
                              <p:cond delay="500"/>
                            </p:stCondLst>
                            <p:childTnLst>
                              <p:par>
                                <p:cTn id="11" presetID="53" presetClass="entr" presetSubtype="16"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455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1371600"/>
            <a:ext cx="3962400" cy="3733800"/>
          </a:xfrm>
        </p:spPr>
        <p:txBody>
          <a:bodyPr/>
          <a:lstStyle/>
          <a:p>
            <a:pPr algn="ctr" eaLnBrk="1" hangingPunct="1">
              <a:defRPr/>
            </a:pPr>
            <a:r>
              <a:rPr lang="en-US" sz="4400" b="1" u="sng" dirty="0" smtClean="0">
                <a:effectLst>
                  <a:outerShdw blurRad="38100" dist="38100" dir="2700000" algn="tl">
                    <a:srgbClr val="000000">
                      <a:alpha val="43137"/>
                    </a:srgbClr>
                  </a:outerShdw>
                </a:effectLst>
              </a:rPr>
              <a:t>Natural Resources</a:t>
            </a:r>
            <a:br>
              <a:rPr lang="en-US" sz="4400" b="1" u="sng" dirty="0" smtClean="0">
                <a:effectLst>
                  <a:outerShdw blurRad="38100" dist="38100" dir="2700000" algn="tl">
                    <a:srgbClr val="000000">
                      <a:alpha val="43137"/>
                    </a:srgbClr>
                  </a:outerShdw>
                </a:effectLst>
              </a:rPr>
            </a:br>
            <a:r>
              <a:rPr lang="en-US" sz="4400" b="1" u="sng" dirty="0" smtClean="0">
                <a:effectLst>
                  <a:outerShdw blurRad="38100" dist="38100" dir="2700000" algn="tl">
                    <a:srgbClr val="000000">
                      <a:alpha val="43137"/>
                    </a:srgbClr>
                  </a:outerShdw>
                </a:effectLst>
              </a:rPr>
              <a:t>of the</a:t>
            </a:r>
            <a:br>
              <a:rPr lang="en-US" sz="4400" b="1" u="sng" dirty="0" smtClean="0">
                <a:effectLst>
                  <a:outerShdw blurRad="38100" dist="38100" dir="2700000" algn="tl">
                    <a:srgbClr val="000000">
                      <a:alpha val="43137"/>
                    </a:srgbClr>
                  </a:outerShdw>
                </a:effectLst>
              </a:rPr>
            </a:br>
            <a:r>
              <a:rPr lang="en-US" sz="4400" b="1" u="sng" dirty="0" smtClean="0">
                <a:effectLst>
                  <a:outerShdw blurRad="38100" dist="38100" dir="2700000" algn="tl">
                    <a:srgbClr val="000000">
                      <a:alpha val="43137"/>
                    </a:srgbClr>
                  </a:outerShdw>
                </a:effectLst>
              </a:rPr>
              <a:t>United</a:t>
            </a:r>
            <a:br>
              <a:rPr lang="en-US" sz="4400" b="1" u="sng" dirty="0" smtClean="0">
                <a:effectLst>
                  <a:outerShdw blurRad="38100" dist="38100" dir="2700000" algn="tl">
                    <a:srgbClr val="000000">
                      <a:alpha val="43137"/>
                    </a:srgbClr>
                  </a:outerShdw>
                </a:effectLst>
              </a:rPr>
            </a:br>
            <a:r>
              <a:rPr lang="en-US" sz="4400" b="1" u="sng" dirty="0" smtClean="0">
                <a:effectLst>
                  <a:outerShdw blurRad="38100" dist="38100" dir="2700000" algn="tl">
                    <a:srgbClr val="000000">
                      <a:alpha val="43137"/>
                    </a:srgbClr>
                  </a:outerShdw>
                </a:effectLst>
              </a:rPr>
              <a:t>Kingdom</a:t>
            </a:r>
            <a:endParaRPr lang="en-US" sz="4400" b="1" u="sng" dirty="0">
              <a:effectLst>
                <a:outerShdw blurRad="38100" dist="38100" dir="2700000" algn="tl">
                  <a:srgbClr val="000000">
                    <a:alpha val="43137"/>
                  </a:srgbClr>
                </a:outerShdw>
              </a:effectLst>
            </a:endParaRP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09600"/>
            <a:ext cx="48006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 y="990600"/>
            <a:ext cx="4572000" cy="4572000"/>
          </a:xfrm>
        </p:spPr>
        <p:txBody>
          <a:bodyPr/>
          <a:lstStyle/>
          <a:p>
            <a:pPr algn="ctr" eaLnBrk="1" hangingPunct="1">
              <a:defRPr/>
            </a:pPr>
            <a:r>
              <a:rPr lang="en-US" sz="5400" b="1" dirty="0" smtClean="0">
                <a:effectLst>
                  <a:outerShdw blurRad="38100" dist="38100" dir="2700000" algn="tl">
                    <a:srgbClr val="000000">
                      <a:alpha val="43137"/>
                    </a:srgbClr>
                  </a:outerShdw>
                </a:effectLst>
              </a:rPr>
              <a:t>Where do people live </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in the United Kingdom?</a:t>
            </a:r>
            <a:endParaRPr lang="en-US" sz="5400" b="1" dirty="0">
              <a:effectLst>
                <a:outerShdw blurRad="38100" dist="38100" dir="2700000" algn="tl">
                  <a:srgbClr val="000000">
                    <a:alpha val="43137"/>
                  </a:srgbClr>
                </a:outerShdw>
              </a:effectLst>
            </a:endParaRP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838200"/>
            <a:ext cx="4343400"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447800"/>
          </a:xfrm>
        </p:spPr>
        <p:txBody>
          <a:bodyPr/>
          <a:lstStyle/>
          <a:p>
            <a:pPr algn="ctr" eaLnBrk="1" hangingPunct="1">
              <a:defRPr/>
            </a:pPr>
            <a:r>
              <a:rPr lang="en-US" sz="3000" b="1" dirty="0" smtClean="0">
                <a:effectLst>
                  <a:outerShdw blurRad="38100" dist="38100" dir="2700000" algn="tl">
                    <a:srgbClr val="000000">
                      <a:alpha val="43137"/>
                    </a:srgbClr>
                  </a:outerShdw>
                </a:effectLst>
              </a:rPr>
              <a:t>Compare the diagram showing the United Kingdom’s major cities with the population density map. Where do most people live?</a:t>
            </a:r>
            <a:endParaRPr lang="en-US" sz="3000" b="1" dirty="0">
              <a:effectLst>
                <a:outerShdw blurRad="38100" dist="38100" dir="2700000" algn="tl">
                  <a:srgbClr val="000000">
                    <a:alpha val="43137"/>
                  </a:srgbClr>
                </a:outerShdw>
              </a:effectLst>
            </a:endParaRPr>
          </a:p>
        </p:txBody>
      </p:sp>
      <p:grpSp>
        <p:nvGrpSpPr>
          <p:cNvPr id="19459" name="Group 5"/>
          <p:cNvGrpSpPr>
            <a:grpSpLocks/>
          </p:cNvGrpSpPr>
          <p:nvPr/>
        </p:nvGrpSpPr>
        <p:grpSpPr bwMode="auto">
          <a:xfrm>
            <a:off x="533400" y="2057400"/>
            <a:ext cx="3581400" cy="4675188"/>
            <a:chOff x="275379" y="1935935"/>
            <a:chExt cx="3839421" cy="4796008"/>
          </a:xfrm>
        </p:grpSpPr>
        <p:pic>
          <p:nvPicPr>
            <p:cNvPr id="19461" name="Picture 2" descr="http://www.internationalstudent.com/images/study_uk/map_climate_clip_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3810000" cy="47507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Box 4"/>
            <p:cNvSpPr txBox="1">
              <a:spLocks noChangeArrowheads="1"/>
            </p:cNvSpPr>
            <p:nvPr/>
          </p:nvSpPr>
          <p:spPr bwMode="auto">
            <a:xfrm>
              <a:off x="275379" y="1935935"/>
              <a:ext cx="2057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solidFill>
                    <a:schemeClr val="bg1"/>
                  </a:solidFill>
                </a:rPr>
                <a:t>Major Cities</a:t>
              </a:r>
              <a:br>
                <a:rPr lang="en-US" altLang="en-US" sz="2400" b="1">
                  <a:solidFill>
                    <a:schemeClr val="bg1"/>
                  </a:solidFill>
                </a:rPr>
              </a:br>
              <a:r>
                <a:rPr lang="en-US" altLang="en-US" sz="2400" b="1">
                  <a:solidFill>
                    <a:schemeClr val="bg1"/>
                  </a:solidFill>
                </a:rPr>
                <a:t>in the</a:t>
              </a:r>
            </a:p>
            <a:p>
              <a:pPr algn="ctr" eaLnBrk="1" hangingPunct="1"/>
              <a:r>
                <a:rPr lang="en-US" altLang="en-US" sz="2400" b="1">
                  <a:solidFill>
                    <a:schemeClr val="bg1"/>
                  </a:solidFill>
                </a:rPr>
                <a:t>United Kingdom</a:t>
              </a:r>
            </a:p>
          </p:txBody>
        </p:sp>
      </p:gr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95500"/>
            <a:ext cx="3921125"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ctr" eaLnBrk="1" hangingPunct="1">
              <a:defRPr/>
            </a:pPr>
            <a:r>
              <a:rPr lang="en-US" sz="4200" b="1" u="sng" dirty="0" smtClean="0">
                <a:effectLst>
                  <a:outerShdw blurRad="38100" dist="38100" dir="2700000" algn="tl">
                    <a:srgbClr val="000000">
                      <a:alpha val="43137"/>
                    </a:srgbClr>
                  </a:outerShdw>
                </a:effectLst>
              </a:rPr>
              <a:t>People in the United Kingdom</a:t>
            </a:r>
            <a:endParaRPr lang="en-US" sz="42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000125"/>
            <a:ext cx="5638800" cy="5629275"/>
          </a:xfrm>
        </p:spPr>
        <p:txBody>
          <a:bodyPr/>
          <a:lstStyle/>
          <a:p>
            <a:pPr eaLnBrk="1" hangingPunct="1">
              <a:defRPr/>
            </a:pPr>
            <a:r>
              <a:rPr lang="en-US" sz="2400" b="1" dirty="0" smtClean="0">
                <a:effectLst>
                  <a:outerShdw blurRad="38100" dist="38100" dir="2700000" algn="tl">
                    <a:srgbClr val="000000">
                      <a:alpha val="43137"/>
                    </a:srgbClr>
                  </a:outerShdw>
                </a:effectLst>
              </a:rPr>
              <a:t>Most people live in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urban (city) areas</a:t>
            </a:r>
          </a:p>
          <a:p>
            <a:pPr eaLnBrk="1" hangingPunct="1">
              <a:defRPr/>
            </a:pPr>
            <a:r>
              <a:rPr lang="en-US" sz="2400" b="1" dirty="0" smtClean="0">
                <a:effectLst>
                  <a:outerShdw blurRad="38100" dist="38100" dir="2700000" algn="tl">
                    <a:srgbClr val="000000">
                      <a:alpha val="43137"/>
                    </a:srgbClr>
                  </a:outerShdw>
                </a:effectLst>
              </a:rPr>
              <a:t>There are some areas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of farming, but Great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Britain has to import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one-third of its food.</a:t>
            </a:r>
          </a:p>
          <a:p>
            <a:pPr eaLnBrk="1" hangingPunct="1">
              <a:defRPr/>
            </a:pPr>
            <a:r>
              <a:rPr lang="en-US" sz="2400" b="1" dirty="0" smtClean="0">
                <a:effectLst>
                  <a:outerShdw blurRad="38100" dist="38100" dir="2700000" algn="tl">
                    <a:srgbClr val="000000">
                      <a:alpha val="43137"/>
                    </a:srgbClr>
                  </a:outerShdw>
                </a:effectLst>
              </a:rPr>
              <a:t>Great Britain’s capital, London, is a world center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for trade and banking</a:t>
            </a:r>
          </a:p>
          <a:p>
            <a:pPr eaLnBrk="1" hangingPunct="1">
              <a:defRPr/>
            </a:pPr>
            <a:r>
              <a:rPr lang="en-US" sz="2400" b="1" dirty="0" smtClean="0">
                <a:effectLst>
                  <a:outerShdw blurRad="38100" dist="38100" dir="2700000" algn="tl">
                    <a:srgbClr val="000000">
                      <a:alpha val="43137"/>
                    </a:srgbClr>
                  </a:outerShdw>
                </a:effectLst>
              </a:rPr>
              <a:t>Great Britain also has manufacturing industries such as iron and steel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and electronics that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affect where people live.</a:t>
            </a:r>
            <a:endParaRPr lang="en-US" sz="2400" b="1" dirty="0">
              <a:effectLst>
                <a:outerShdw blurRad="38100" dist="38100" dir="2700000" algn="tl">
                  <a:srgbClr val="000000">
                    <a:alpha val="43137"/>
                  </a:srgbClr>
                </a:outerShdw>
              </a:effectLst>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921125"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p:cTn id="13" dur="1000" fill="hold"/>
                                        <p:tgtEl>
                                          <p:spTgt spid="17412"/>
                                        </p:tgtEl>
                                        <p:attrNameLst>
                                          <p:attrName>ppt_w</p:attrName>
                                        </p:attrNameLst>
                                      </p:cBhvr>
                                      <p:tavLst>
                                        <p:tav tm="0">
                                          <p:val>
                                            <p:fltVal val="0"/>
                                          </p:val>
                                        </p:tav>
                                        <p:tav tm="100000">
                                          <p:val>
                                            <p:strVal val="#ppt_w"/>
                                          </p:val>
                                        </p:tav>
                                      </p:tavLst>
                                    </p:anim>
                                    <p:anim calcmode="lin" valueType="num">
                                      <p:cBhvr>
                                        <p:cTn id="14" dur="1000" fill="hold"/>
                                        <p:tgtEl>
                                          <p:spTgt spid="17412"/>
                                        </p:tgtEl>
                                        <p:attrNameLst>
                                          <p:attrName>ppt_h</p:attrName>
                                        </p:attrNameLst>
                                      </p:cBhvr>
                                      <p:tavLst>
                                        <p:tav tm="0">
                                          <p:val>
                                            <p:fltVal val="0"/>
                                          </p:val>
                                        </p:tav>
                                        <p:tav tm="100000">
                                          <p:val>
                                            <p:strVal val="#ppt_h"/>
                                          </p:val>
                                        </p:tav>
                                      </p:tavLst>
                                    </p:anim>
                                    <p:animEffect transition="in" filter="fade">
                                      <p:cBhvr>
                                        <p:cTn id="15" dur="1000"/>
                                        <p:tgtEl>
                                          <p:spTgt spid="174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1000"/>
                                        <p:tgtEl>
                                          <p:spTgt spid="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6" dur="1000"/>
                                        <p:tgtEl>
                                          <p:spTgt spid="3">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2600325"/>
          </a:xfrm>
        </p:spPr>
        <p:txBody>
          <a:bodyPr/>
          <a:lstStyle/>
          <a:p>
            <a:pPr algn="ctr">
              <a:defRPr/>
            </a:pPr>
            <a:r>
              <a:rPr lang="en-US" b="1" u="sng" dirty="0" smtClean="0">
                <a:effectLst>
                  <a:outerShdw blurRad="38100" dist="38100" dir="2700000" algn="tl">
                    <a:srgbClr val="000000">
                      <a:alpha val="43137"/>
                    </a:srgbClr>
                  </a:outerShdw>
                </a:effectLst>
              </a:rPr>
              <a:t>Distributed Summarizing:</a:t>
            </a:r>
            <a:br>
              <a:rPr lang="en-US" b="1" u="sng"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Use your graphic organizer to summarize the location, climate, natural resources, and population distribution of the United Kingdom.</a:t>
            </a:r>
            <a:endParaRPr lang="en-US" b="1" u="sng" dirty="0">
              <a:effectLst>
                <a:outerShdw blurRad="38100" dist="38100" dir="2700000" algn="tl">
                  <a:srgbClr val="000000">
                    <a:alpha val="43137"/>
                  </a:srgbClr>
                </a:outerShdw>
              </a:effectLst>
            </a:endParaRPr>
          </a:p>
        </p:txBody>
      </p:sp>
      <p:graphicFrame>
        <p:nvGraphicFramePr>
          <p:cNvPr id="21507" name="Object 2"/>
          <p:cNvGraphicFramePr>
            <a:graphicFrameLocks noChangeAspect="1"/>
          </p:cNvGraphicFramePr>
          <p:nvPr/>
        </p:nvGraphicFramePr>
        <p:xfrm>
          <a:off x="2057400" y="2819400"/>
          <a:ext cx="4816475" cy="3722688"/>
        </p:xfrm>
        <a:graphic>
          <a:graphicData uri="http://schemas.openxmlformats.org/presentationml/2006/ole">
            <mc:AlternateContent xmlns:mc="http://schemas.openxmlformats.org/markup-compatibility/2006">
              <mc:Choice xmlns:v="urn:schemas-microsoft-com:vml" Requires="v">
                <p:oleObj spid="_x0000_s21516" name="Acrobat Document" r:id="rId4" imgW="6034986" imgH="4663440" progId="AcroExch.Document.11">
                  <p:embed/>
                </p:oleObj>
              </mc:Choice>
              <mc:Fallback>
                <p:oleObj name="Acrobat Document" r:id="rId4" imgW="6034986" imgH="466344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19400"/>
                        <a:ext cx="4816475"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Arrow Connector 4"/>
          <p:cNvCxnSpPr/>
          <p:nvPr/>
        </p:nvCxnSpPr>
        <p:spPr>
          <a:xfrm>
            <a:off x="304800" y="4572000"/>
            <a:ext cx="1828800" cy="0"/>
          </a:xfrm>
          <a:prstGeom prst="straightConnector1">
            <a:avLst/>
          </a:prstGeom>
          <a:ln w="1174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257800" cy="1219200"/>
          </a:xfrm>
        </p:spPr>
        <p:txBody>
          <a:bodyPr/>
          <a:lstStyle/>
          <a:p>
            <a:pPr algn="ctr" eaLnBrk="1" hangingPunct="1">
              <a:defRPr/>
            </a:pPr>
            <a:r>
              <a:rPr lang="en-US" sz="7200" b="1" u="sng" dirty="0" smtClean="0">
                <a:solidFill>
                  <a:schemeClr val="tx2">
                    <a:lumMod val="20000"/>
                    <a:lumOff val="80000"/>
                  </a:schemeClr>
                </a:solidFill>
                <a:effectLst>
                  <a:outerShdw blurRad="38100" dist="38100" dir="2700000" algn="tl">
                    <a:srgbClr val="000000">
                      <a:alpha val="43137"/>
                    </a:srgbClr>
                  </a:outerShdw>
                </a:effectLst>
              </a:rPr>
              <a:t>Russia</a:t>
            </a:r>
            <a:endParaRPr lang="en-US" sz="7200" b="1" u="sng" dirty="0">
              <a:solidFill>
                <a:schemeClr val="tx2">
                  <a:lumMod val="20000"/>
                  <a:lumOff val="80000"/>
                </a:schemeClr>
              </a:solidFill>
              <a:effectLst>
                <a:outerShdw blurRad="38100" dist="38100" dir="2700000" algn="tl">
                  <a:srgbClr val="000000">
                    <a:alpha val="43137"/>
                  </a:srgbClr>
                </a:outerShdw>
              </a:effectLst>
            </a:endParaRPr>
          </a:p>
        </p:txBody>
      </p:sp>
      <p:pic>
        <p:nvPicPr>
          <p:cNvPr id="22531" name="Picture 6" descr="http://img1.wikia.nocookie.net/__cb20131120123411/althistory/images/3/38/Russian_Imperial_Confede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774825"/>
            <a:ext cx="907415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752600"/>
          </a:xfrm>
        </p:spPr>
        <p:txBody>
          <a:bodyPr/>
          <a:lstStyle/>
          <a:p>
            <a:pPr algn="ctr" eaLnBrk="1" hangingPunct="1">
              <a:defRPr/>
            </a:pPr>
            <a:r>
              <a:rPr lang="en-US" sz="4400" b="1" dirty="0" smtClean="0">
                <a:solidFill>
                  <a:schemeClr val="tx2">
                    <a:lumMod val="20000"/>
                    <a:lumOff val="80000"/>
                  </a:schemeClr>
                </a:solidFill>
                <a:effectLst>
                  <a:outerShdw blurRad="38100" dist="38100" dir="2700000" algn="tl">
                    <a:srgbClr val="000000">
                      <a:alpha val="43137"/>
                    </a:srgbClr>
                  </a:outerShdw>
                </a:effectLst>
              </a:rPr>
              <a:t>What are the advantages and disadvantages of Russia’s location?</a:t>
            </a:r>
            <a:endParaRPr lang="en-US" sz="4400" b="1" dirty="0">
              <a:solidFill>
                <a:schemeClr val="tx2">
                  <a:lumMod val="20000"/>
                  <a:lumOff val="80000"/>
                </a:schemeClr>
              </a:solidFill>
              <a:effectLst>
                <a:outerShdw blurRad="38100" dist="38100" dir="2700000" algn="tl">
                  <a:srgbClr val="000000">
                    <a:alpha val="43137"/>
                  </a:srgbClr>
                </a:outerShdw>
              </a:effectLst>
            </a:endParaRPr>
          </a:p>
        </p:txBody>
      </p:sp>
      <p:pic>
        <p:nvPicPr>
          <p:cNvPr id="23555" name="Picture 6" descr="http://img1.wikia.nocookie.net/__cb20131120123411/althistory/images/3/38/Russian_Imperial_Confede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2170113"/>
            <a:ext cx="907415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5203825"/>
          </a:xfrm>
        </p:spPr>
        <p:txBody>
          <a:bodyPr/>
          <a:lstStyle/>
          <a:p>
            <a:pPr algn="ctr">
              <a:defRPr/>
            </a:pPr>
            <a:r>
              <a:rPr lang="en-US" sz="4400" b="1" dirty="0" smtClean="0">
                <a:effectLst>
                  <a:outerShdw blurRad="38100" dist="38100" dir="2700000" algn="tl">
                    <a:srgbClr val="000000">
                      <a:alpha val="43137"/>
                    </a:srgbClr>
                  </a:outerShdw>
                </a:effectLst>
              </a:rPr>
              <a:t>There are many factors that impact where people live and how they trade.</a:t>
            </a:r>
            <a:br>
              <a:rPr lang="en-US" sz="4400" b="1" dirty="0" smtClean="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We are going to look at a few of these factors for four European countries.</a:t>
            </a:r>
            <a:endParaRPr lang="en-US" sz="4400" b="1" dirty="0">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0"/>
            <a:ext cx="4762500" cy="1447800"/>
          </a:xfrm>
        </p:spPr>
        <p:txBody>
          <a:bodyPr/>
          <a:lstStyle/>
          <a:p>
            <a:pPr algn="ctr" eaLnBrk="1" hangingPunct="1">
              <a:defRPr/>
            </a:pPr>
            <a:r>
              <a:rPr lang="en-US" sz="6000" b="1" u="sng" dirty="0" smtClean="0">
                <a:effectLst>
                  <a:outerShdw blurRad="38100" dist="38100" dir="2700000" algn="tl">
                    <a:srgbClr val="000000">
                      <a:alpha val="43137"/>
                    </a:srgbClr>
                  </a:outerShdw>
                </a:effectLst>
              </a:rPr>
              <a:t>Russia’s Location</a:t>
            </a:r>
            <a:endParaRPr lang="en-US" sz="6000" b="1" u="sng"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0" y="457200"/>
            <a:ext cx="4495800" cy="6019800"/>
          </a:xfrm>
        </p:spPr>
        <p:txBody>
          <a:bodyPr>
            <a:noAutofit/>
          </a:bodyPr>
          <a:lstStyle/>
          <a:p>
            <a:pPr eaLnBrk="1" hangingPunct="1">
              <a:defRPr/>
            </a:pPr>
            <a:r>
              <a:rPr lang="en-US" sz="2400" b="1" dirty="0" smtClean="0">
                <a:effectLst>
                  <a:outerShdw blurRad="38100" dist="38100" dir="2700000" algn="tl">
                    <a:srgbClr val="000000">
                      <a:alpha val="43137"/>
                    </a:srgbClr>
                  </a:outerShdw>
                </a:effectLst>
              </a:rPr>
              <a:t>The Gulf Stream does not affect Russia; therefore, due to its location, Russia’s climate is severe in many areas.</a:t>
            </a:r>
          </a:p>
          <a:p>
            <a:pPr eaLnBrk="1" hangingPunct="1">
              <a:defRPr/>
            </a:pPr>
            <a:r>
              <a:rPr lang="en-US" sz="2400" b="1" dirty="0" smtClean="0">
                <a:effectLst>
                  <a:outerShdw blurRad="38100" dist="38100" dir="2700000" algn="tl">
                    <a:srgbClr val="000000">
                      <a:alpha val="43137"/>
                    </a:srgbClr>
                  </a:outerShdw>
                </a:effectLst>
              </a:rPr>
              <a:t>In some areas it is so cold that the soil is permanently frozen which hinders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farming and economic development.</a:t>
            </a:r>
          </a:p>
          <a:p>
            <a:pPr eaLnBrk="1" hangingPunct="1">
              <a:defRPr/>
            </a:pPr>
            <a:r>
              <a:rPr lang="en-US" sz="2400" b="1" dirty="0" smtClean="0">
                <a:effectLst>
                  <a:outerShdw blurRad="38100" dist="38100" dir="2700000" algn="tl">
                    <a:srgbClr val="000000">
                      <a:alpha val="43137"/>
                    </a:srgbClr>
                  </a:outerShdw>
                </a:effectLst>
              </a:rPr>
              <a:t>Russia is unfavorably located in relation to major sea lanes of the world which further inhibits trade.</a:t>
            </a:r>
            <a:endParaRPr lang="en-US" sz="2400" b="1" dirty="0">
              <a:effectLst>
                <a:outerShdw blurRad="38100" dist="38100" dir="2700000" algn="tl">
                  <a:srgbClr val="000000">
                    <a:alpha val="43137"/>
                  </a:srgbClr>
                </a:outerShdw>
              </a:effectLst>
            </a:endParaRPr>
          </a:p>
        </p:txBody>
      </p:sp>
      <p:pic>
        <p:nvPicPr>
          <p:cNvPr id="20484" name="Content Placeholder 6" descr="http://img1.wikia.nocookie.net/__cb20131120123411/althistory/images/3/38/Russian_Imperial_Confederation.pn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343400" y="2819400"/>
            <a:ext cx="4705350" cy="2430463"/>
          </a:xfr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p:cTn id="13" dur="1000" fill="hold"/>
                                        <p:tgtEl>
                                          <p:spTgt spid="20484"/>
                                        </p:tgtEl>
                                        <p:attrNameLst>
                                          <p:attrName>ppt_w</p:attrName>
                                        </p:attrNameLst>
                                      </p:cBhvr>
                                      <p:tavLst>
                                        <p:tav tm="0">
                                          <p:val>
                                            <p:fltVal val="0"/>
                                          </p:val>
                                        </p:tav>
                                        <p:tav tm="100000">
                                          <p:val>
                                            <p:strVal val="#ppt_w"/>
                                          </p:val>
                                        </p:tav>
                                      </p:tavLst>
                                    </p:anim>
                                    <p:anim calcmode="lin" valueType="num">
                                      <p:cBhvr>
                                        <p:cTn id="14" dur="1000" fill="hold"/>
                                        <p:tgtEl>
                                          <p:spTgt spid="20484"/>
                                        </p:tgtEl>
                                        <p:attrNameLst>
                                          <p:attrName>ppt_h</p:attrName>
                                        </p:attrNameLst>
                                      </p:cBhvr>
                                      <p:tavLst>
                                        <p:tav tm="0">
                                          <p:val>
                                            <p:fltVal val="0"/>
                                          </p:val>
                                        </p:tav>
                                        <p:tav tm="100000">
                                          <p:val>
                                            <p:strVal val="#ppt_h"/>
                                          </p:val>
                                        </p:tav>
                                      </p:tavLst>
                                    </p:anim>
                                    <p:animEffect transition="in" filter="fade">
                                      <p:cBhvr>
                                        <p:cTn id="15" dur="1000"/>
                                        <p:tgtEl>
                                          <p:spTgt spid="2048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9" dur="1000"/>
                                        <p:tgtEl>
                                          <p:spTgt spid="4">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http://education.randmcnally.com/images/edpub/Europe_Clim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07963"/>
            <a:ext cx="57150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4024313"/>
            <a:ext cx="9144000" cy="2709862"/>
          </a:xfrm>
          <a:prstGeom prst="rect">
            <a:avLst/>
          </a:prstGeom>
          <a:noFill/>
        </p:spPr>
        <p:txBody>
          <a:bodyPr>
            <a:spAutoFit/>
          </a:bodyPr>
          <a:lstStyle/>
          <a:p>
            <a:pPr marL="457200" indent="-457200">
              <a:buFont typeface="Wingdings" pitchFamily="2" charset="2"/>
              <a:buChar char="§"/>
              <a:defRPr/>
            </a:pPr>
            <a:r>
              <a:rPr lang="en-US" sz="3400" b="1" dirty="0">
                <a:effectLst>
                  <a:outerShdw blurRad="38100" dist="38100" dir="2700000" algn="tl">
                    <a:srgbClr val="000000">
                      <a:alpha val="43137"/>
                    </a:srgbClr>
                  </a:outerShdw>
                </a:effectLst>
              </a:rPr>
              <a:t>Russia’s climate is very cold because it is located near the Arctic Ocean. </a:t>
            </a:r>
          </a:p>
          <a:p>
            <a:pPr marL="457200" indent="-457200">
              <a:buFont typeface="Wingdings" pitchFamily="2" charset="2"/>
              <a:buChar char="§"/>
              <a:defRPr/>
            </a:pPr>
            <a:r>
              <a:rPr lang="en-US" sz="3400" b="1" dirty="0">
                <a:effectLst>
                  <a:outerShdw blurRad="38100" dist="38100" dir="2700000" algn="tl">
                    <a:srgbClr val="000000">
                      <a:alpha val="43137"/>
                    </a:srgbClr>
                  </a:outerShdw>
                </a:effectLst>
              </a:rPr>
              <a:t>Russia does not get a lot of rainfall. </a:t>
            </a:r>
          </a:p>
          <a:p>
            <a:pPr marL="457200" indent="-457200">
              <a:buFont typeface="Wingdings" pitchFamily="2" charset="2"/>
              <a:buChar char="§"/>
              <a:defRPr/>
            </a:pPr>
            <a:r>
              <a:rPr lang="en-US" sz="3400" b="1" dirty="0">
                <a:effectLst>
                  <a:outerShdw blurRad="38100" dist="38100" dir="2700000" algn="tl">
                    <a:srgbClr val="000000">
                      <a:alpha val="43137"/>
                    </a:srgbClr>
                  </a:outerShdw>
                </a:effectLst>
              </a:rPr>
              <a:t>Only about 10% of Russia’s total land is suitable for agriculture.</a:t>
            </a:r>
          </a:p>
        </p:txBody>
      </p:sp>
      <p:sp>
        <p:nvSpPr>
          <p:cNvPr id="3" name="TextBox 2"/>
          <p:cNvSpPr txBox="1">
            <a:spLocks noChangeArrowheads="1"/>
          </p:cNvSpPr>
          <p:nvPr/>
        </p:nvSpPr>
        <p:spPr bwMode="auto">
          <a:xfrm>
            <a:off x="6248400" y="1143000"/>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a:solidFill>
                  <a:schemeClr val="bg1"/>
                </a:solidFill>
              </a:rPr>
              <a:t>Russia</a:t>
            </a:r>
          </a:p>
        </p:txBody>
      </p:sp>
      <p:sp>
        <p:nvSpPr>
          <p:cNvPr id="4" name="TextBox 3"/>
          <p:cNvSpPr txBox="1"/>
          <p:nvPr/>
        </p:nvSpPr>
        <p:spPr>
          <a:xfrm>
            <a:off x="57150" y="1143000"/>
            <a:ext cx="3009900" cy="1754188"/>
          </a:xfrm>
          <a:prstGeom prst="rect">
            <a:avLst/>
          </a:prstGeom>
          <a:noFill/>
        </p:spPr>
        <p:txBody>
          <a:bodyPr>
            <a:spAutoFit/>
          </a:bodyPr>
          <a:lstStyle/>
          <a:p>
            <a:pPr algn="ctr">
              <a:defRPr/>
            </a:pPr>
            <a:r>
              <a:rPr lang="en-US" sz="5400" b="1" u="sng" dirty="0">
                <a:solidFill>
                  <a:schemeClr val="tx2">
                    <a:lumMod val="20000"/>
                    <a:lumOff val="80000"/>
                  </a:schemeClr>
                </a:solidFill>
                <a:effectLst>
                  <a:outerShdw blurRad="38100" dist="38100" dir="2700000" algn="tl">
                    <a:srgbClr val="000000">
                      <a:alpha val="43137"/>
                    </a:srgbClr>
                  </a:outerShdw>
                </a:effectLst>
              </a:rPr>
              <a:t>Russia’s</a:t>
            </a:r>
          </a:p>
          <a:p>
            <a:pPr algn="ctr">
              <a:defRPr/>
            </a:pPr>
            <a:r>
              <a:rPr lang="en-US" sz="5400" b="1" u="sng" dirty="0">
                <a:solidFill>
                  <a:schemeClr val="tx2">
                    <a:lumMod val="20000"/>
                    <a:lumOff val="80000"/>
                  </a:schemeClr>
                </a:solidFill>
                <a:effectLst>
                  <a:outerShdw blurRad="38100" dist="38100" dir="2700000" algn="tl">
                    <a:srgbClr val="000000">
                      <a:alpha val="43137"/>
                    </a:srgbClr>
                  </a:outerShdw>
                </a:effectLst>
              </a:rPr>
              <a:t>Climate</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2291"/>
                                        </p:tgtEl>
                                        <p:attrNameLst>
                                          <p:attrName>style.visibility</p:attrName>
                                        </p:attrNameLst>
                                      </p:cBhvr>
                                      <p:to>
                                        <p:strVal val="visible"/>
                                      </p:to>
                                    </p:set>
                                    <p:anim calcmode="lin" valueType="num">
                                      <p:cBhvr>
                                        <p:cTn id="13" dur="1000" fill="hold"/>
                                        <p:tgtEl>
                                          <p:spTgt spid="12291"/>
                                        </p:tgtEl>
                                        <p:attrNameLst>
                                          <p:attrName>ppt_w</p:attrName>
                                        </p:attrNameLst>
                                      </p:cBhvr>
                                      <p:tavLst>
                                        <p:tav tm="0">
                                          <p:val>
                                            <p:fltVal val="0"/>
                                          </p:val>
                                        </p:tav>
                                        <p:tav tm="100000">
                                          <p:val>
                                            <p:strVal val="#ppt_w"/>
                                          </p:val>
                                        </p:tav>
                                      </p:tavLst>
                                    </p:anim>
                                    <p:anim calcmode="lin" valueType="num">
                                      <p:cBhvr>
                                        <p:cTn id="14" dur="1000" fill="hold"/>
                                        <p:tgtEl>
                                          <p:spTgt spid="12291"/>
                                        </p:tgtEl>
                                        <p:attrNameLst>
                                          <p:attrName>ppt_h</p:attrName>
                                        </p:attrNameLst>
                                      </p:cBhvr>
                                      <p:tavLst>
                                        <p:tav tm="0">
                                          <p:val>
                                            <p:fltVal val="0"/>
                                          </p:val>
                                        </p:tav>
                                        <p:tav tm="100000">
                                          <p:val>
                                            <p:strVal val="#ppt_h"/>
                                          </p:val>
                                        </p:tav>
                                      </p:tavLst>
                                    </p:anim>
                                    <p:animEffect transition="in" filter="fade">
                                      <p:cBhvr>
                                        <p:cTn id="15" dur="1000"/>
                                        <p:tgtEl>
                                          <p:spTgt spid="12291"/>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1000"/>
                                        <p:tgtEl>
                                          <p:spTgt spid="3"/>
                                        </p:tgtEl>
                                      </p:cBhvr>
                                    </p:animEffect>
                                  </p:childTnLst>
                                </p:cTn>
                              </p:par>
                            </p:childTnLst>
                          </p:cTn>
                        </p:par>
                        <p:par>
                          <p:cTn id="20" fill="hold" nodeType="afterGroup">
                            <p:stCondLst>
                              <p:cond delay="4500"/>
                            </p:stCondLst>
                            <p:childTnLst>
                              <p:par>
                                <p:cTn id="21" presetID="53" presetClass="entr" presetSubtype="16" fill="hold" grpId="0" nodeType="afterEffect">
                                  <p:stCondLst>
                                    <p:cond delay="100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455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90600" y="152400"/>
            <a:ext cx="7124700" cy="923925"/>
          </a:xfrm>
        </p:spPr>
        <p:txBody>
          <a:bodyPr/>
          <a:lstStyle/>
          <a:p>
            <a:pPr algn="ctr" eaLnBrk="1" hangingPunct="1">
              <a:defRPr/>
            </a:pPr>
            <a:r>
              <a:rPr lang="en-US" sz="5400" b="1" u="sng" dirty="0" smtClean="0">
                <a:effectLst>
                  <a:outerShdw blurRad="38100" dist="38100" dir="2700000" algn="tl">
                    <a:srgbClr val="000000">
                      <a:alpha val="43137"/>
                    </a:srgbClr>
                  </a:outerShdw>
                </a:effectLst>
                <a:cs typeface="Trebuchet MS" pitchFamily="34" charset="0"/>
              </a:rPr>
              <a:t>Russia’s Climate</a:t>
            </a:r>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1295400"/>
            <a:ext cx="6448425" cy="35337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3538" y="4953000"/>
            <a:ext cx="8534400" cy="1570038"/>
          </a:xfrm>
          <a:prstGeom prst="rect">
            <a:avLst/>
          </a:prstGeom>
          <a:noFill/>
        </p:spPr>
        <p:txBody>
          <a:bodyPr>
            <a:spAutoFit/>
          </a:bodyPr>
          <a:lstStyle/>
          <a:p>
            <a:pPr algn="ctr">
              <a:defRPr/>
            </a:pPr>
            <a:r>
              <a:rPr lang="en-US" sz="3200" b="1" dirty="0">
                <a:effectLst>
                  <a:outerShdw blurRad="38100" dist="38100" dir="2700000" algn="tl">
                    <a:srgbClr val="000000">
                      <a:alpha val="43137"/>
                    </a:srgbClr>
                  </a:outerShdw>
                </a:effectLst>
              </a:rPr>
              <a:t>Permafrost is a thick layer of soil that remains frozen. The map above shows the extent of permafrost in Russia.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Effect transition="in" filter="fade">
                                      <p:cBhvr>
                                        <p:cTn id="9" dur="1000"/>
                                        <p:tgtEl>
                                          <p:spTgt spid="21506"/>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22531"/>
                                        </p:tgtEl>
                                        <p:attrNameLst>
                                          <p:attrName>style.visibility</p:attrName>
                                        </p:attrNameLst>
                                      </p:cBhvr>
                                      <p:to>
                                        <p:strVal val="visible"/>
                                      </p:to>
                                    </p:set>
                                    <p:anim calcmode="lin" valueType="num">
                                      <p:cBhvr>
                                        <p:cTn id="13" dur="1000" fill="hold"/>
                                        <p:tgtEl>
                                          <p:spTgt spid="22531"/>
                                        </p:tgtEl>
                                        <p:attrNameLst>
                                          <p:attrName>ppt_w</p:attrName>
                                        </p:attrNameLst>
                                      </p:cBhvr>
                                      <p:tavLst>
                                        <p:tav tm="0">
                                          <p:val>
                                            <p:fltVal val="0"/>
                                          </p:val>
                                        </p:tav>
                                        <p:tav tm="100000">
                                          <p:val>
                                            <p:strVal val="#ppt_w"/>
                                          </p:val>
                                        </p:tav>
                                      </p:tavLst>
                                    </p:anim>
                                    <p:anim calcmode="lin" valueType="num">
                                      <p:cBhvr>
                                        <p:cTn id="14" dur="1000" fill="hold"/>
                                        <p:tgtEl>
                                          <p:spTgt spid="22531"/>
                                        </p:tgtEl>
                                        <p:attrNameLst>
                                          <p:attrName>ppt_h</p:attrName>
                                        </p:attrNameLst>
                                      </p:cBhvr>
                                      <p:tavLst>
                                        <p:tav tm="0">
                                          <p:val>
                                            <p:fltVal val="0"/>
                                          </p:val>
                                        </p:tav>
                                        <p:tav tm="100000">
                                          <p:val>
                                            <p:strVal val="#ppt_h"/>
                                          </p:val>
                                        </p:tav>
                                      </p:tavLst>
                                    </p:anim>
                                    <p:animEffect transition="in" filter="fade">
                                      <p:cBhvr>
                                        <p:cTn id="15" dur="1000"/>
                                        <p:tgtEl>
                                          <p:spTgt spid="22531"/>
                                        </p:tgtEl>
                                      </p:cBhvr>
                                    </p:animEffect>
                                  </p:childTnLst>
                                </p:cTn>
                              </p:par>
                            </p:childTnLst>
                          </p:cTn>
                        </p:par>
                        <p:par>
                          <p:cTn id="16" fill="hold" nodeType="afterGroup">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304800"/>
            <a:ext cx="8839200" cy="990600"/>
          </a:xfrm>
        </p:spPr>
        <p:txBody>
          <a:bodyPr/>
          <a:lstStyle/>
          <a:p>
            <a:pPr algn="ctr">
              <a:defRPr/>
            </a:pPr>
            <a:r>
              <a:rPr lang="en-US" sz="4400" b="1" u="sng" dirty="0" smtClean="0">
                <a:effectLst>
                  <a:outerShdw blurRad="38100" dist="38100" dir="2700000" algn="tl">
                    <a:srgbClr val="000000">
                      <a:alpha val="43137"/>
                    </a:srgbClr>
                  </a:outerShdw>
                </a:effectLst>
              </a:rPr>
              <a:t>Russia’s Natural Resources</a:t>
            </a:r>
            <a:endParaRPr lang="en-US" sz="4400" b="1" u="sng" dirty="0">
              <a:effectLst>
                <a:outerShdw blurRad="38100" dist="38100" dir="2700000" algn="tl">
                  <a:srgbClr val="000000">
                    <a:alpha val="43137"/>
                  </a:srgbClr>
                </a:outerShdw>
              </a:effectLst>
            </a:endParaRP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13725" cy="4800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23925"/>
          </a:xfrm>
        </p:spPr>
        <p:txBody>
          <a:bodyPr/>
          <a:lstStyle/>
          <a:p>
            <a:pPr algn="ctr">
              <a:defRPr/>
            </a:pPr>
            <a:r>
              <a:rPr lang="en-US" sz="4000" b="1" u="sng" dirty="0" smtClean="0">
                <a:effectLst>
                  <a:outerShdw blurRad="38100" dist="38100" dir="2700000" algn="tl">
                    <a:srgbClr val="000000">
                      <a:alpha val="43137"/>
                    </a:srgbClr>
                  </a:outerShdw>
                </a:effectLst>
              </a:rPr>
              <a:t>The Challenges of Russia’s Natural Resources</a:t>
            </a:r>
            <a:endParaRPr lang="en-US" sz="4000" b="1" u="sng"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76200" y="1676400"/>
            <a:ext cx="9067800" cy="4876800"/>
          </a:xfrm>
        </p:spPr>
        <p:txBody>
          <a:bodyPr/>
          <a:lstStyle/>
          <a:p>
            <a:r>
              <a:rPr lang="en-US" altLang="en-US" sz="2400" smtClean="0"/>
              <a:t>Russia is rich in mineral resources, with huge deposits of coal, oil, and natural gas, as well as massive forests. So, what’s the problem?</a:t>
            </a:r>
          </a:p>
          <a:p>
            <a:r>
              <a:rPr lang="en-US" altLang="en-US" sz="2400" smtClean="0"/>
              <a:t>It is difficult and expensive to harvest and transport these resources because of the harsh climate and remote locations.</a:t>
            </a:r>
          </a:p>
          <a:p>
            <a:r>
              <a:rPr lang="en-US" altLang="en-US" sz="2400" smtClean="0"/>
              <a:t>The lack of access to natural resources due to climate, terrain, and distance hinders trade.</a:t>
            </a:r>
          </a:p>
          <a:p>
            <a:r>
              <a:rPr lang="en-US" altLang="en-US" sz="2400" smtClean="0"/>
              <a:t>Russia’s mining, manufacturing, and fishing industries are fueled by the country’s natural resources.</a:t>
            </a:r>
          </a:p>
          <a:p>
            <a:r>
              <a:rPr lang="en-US" altLang="en-US" sz="2400" smtClean="0"/>
              <a:t>Many goods are transported by railroad because rivers and major ports are blocked by ice in the winter.</a:t>
            </a:r>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381000"/>
            <a:ext cx="8763000" cy="1076325"/>
          </a:xfrm>
        </p:spPr>
        <p:txBody>
          <a:bodyPr/>
          <a:lstStyle/>
          <a:p>
            <a:pPr algn="ctr">
              <a:defRPr/>
            </a:pPr>
            <a:r>
              <a:rPr lang="en-US" sz="4400" b="1" dirty="0" smtClean="0">
                <a:effectLst>
                  <a:outerShdw blurRad="38100" dist="38100" dir="2700000" algn="tl">
                    <a:srgbClr val="000000">
                      <a:alpha val="43137"/>
                    </a:srgbClr>
                  </a:outerShdw>
                </a:effectLst>
              </a:rPr>
              <a:t>Where do most people live in Russia?</a:t>
            </a:r>
            <a:endParaRPr lang="en-US" sz="4400" b="1" dirty="0">
              <a:effectLst>
                <a:outerShdw blurRad="38100" dist="38100" dir="2700000" algn="tl">
                  <a:srgbClr val="000000">
                    <a:alpha val="43137"/>
                  </a:srgbClr>
                </a:outerShdw>
              </a:effectLst>
            </a:endParaRPr>
          </a:p>
        </p:txBody>
      </p:sp>
      <p:pic>
        <p:nvPicPr>
          <p:cNvPr id="3" name="Picture 2" descr="https://econstudentlog.files.wordpress.com/2012/01/2populationdensity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496570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71800" y="5715000"/>
            <a:ext cx="3200400" cy="1016000"/>
          </a:xfrm>
          <a:prstGeom prst="rect">
            <a:avLst/>
          </a:prstGeom>
          <a:noFill/>
        </p:spPr>
        <p:txBody>
          <a:bodyPr>
            <a:spAutoFit/>
          </a:bodyPr>
          <a:lstStyle/>
          <a:p>
            <a:pPr algn="ctr">
              <a:defRPr/>
            </a:pPr>
            <a:r>
              <a:rPr lang="en-US" sz="6000" b="1" dirty="0">
                <a:effectLst>
                  <a:outerShdw blurRad="38100" dist="38100" dir="2700000" algn="tl">
                    <a:srgbClr val="000000">
                      <a:alpha val="43137"/>
                    </a:srgbClr>
                  </a:outerShdw>
                </a:effectLst>
              </a:rPr>
              <a:t>Why?</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par>
                          <p:cTn id="17" fill="hold" nodeType="afterGroup">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econstudentlog.files.wordpress.com/2012/01/2populationdensity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
            <a:ext cx="43561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457200"/>
            <a:ext cx="4327525" cy="3048000"/>
          </a:xfrm>
        </p:spPr>
        <p:txBody>
          <a:bodyPr/>
          <a:lstStyle/>
          <a:p>
            <a:pPr algn="ctr">
              <a:defRPr/>
            </a:pPr>
            <a:r>
              <a:rPr lang="en-US" sz="3800" b="1" u="sng" dirty="0" smtClean="0">
                <a:effectLst>
                  <a:outerShdw blurRad="38100" dist="38100" dir="2700000" algn="tl">
                    <a:srgbClr val="000000">
                      <a:alpha val="43137"/>
                    </a:srgbClr>
                  </a:outerShdw>
                </a:effectLst>
              </a:rPr>
              <a:t>Where do most people live in Russia? Why?</a:t>
            </a:r>
            <a:endParaRPr lang="en-US" sz="3800" b="1" u="sng" dirty="0">
              <a:effectLst>
                <a:outerShdw blurRad="38100" dist="38100" dir="2700000" algn="tl">
                  <a:srgbClr val="000000">
                    <a:alpha val="43137"/>
                  </a:srgbClr>
                </a:outerShdw>
              </a:effectLst>
            </a:endParaRPr>
          </a:p>
        </p:txBody>
      </p:sp>
      <p:sp>
        <p:nvSpPr>
          <p:cNvPr id="4" name="Title 1"/>
          <p:cNvSpPr txBox="1">
            <a:spLocks/>
          </p:cNvSpPr>
          <p:nvPr/>
        </p:nvSpPr>
        <p:spPr bwMode="auto">
          <a:xfrm>
            <a:off x="152400" y="3886200"/>
            <a:ext cx="883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itchFamily="2" charset="2"/>
              <a:buChar char="§"/>
              <a:defRPr/>
            </a:pPr>
            <a:r>
              <a:rPr lang="en-US" sz="3000" b="1" dirty="0" smtClean="0">
                <a:effectLst>
                  <a:outerShdw blurRad="38100" dist="38100" dir="2700000" algn="tl">
                    <a:srgbClr val="000000">
                      <a:alpha val="43137"/>
                    </a:srgbClr>
                  </a:outerShdw>
                </a:effectLst>
              </a:rPr>
              <a:t>Most citizens live in western Russia on the European Plain</a:t>
            </a:r>
          </a:p>
          <a:p>
            <a:pPr marL="571500" indent="-571500">
              <a:buFont typeface="Wingdings" pitchFamily="2" charset="2"/>
              <a:buChar char="§"/>
              <a:defRPr/>
            </a:pPr>
            <a:r>
              <a:rPr lang="en-US" sz="3000" b="1" dirty="0" smtClean="0">
                <a:effectLst>
                  <a:outerShdw blurRad="38100" dist="38100" dir="2700000" algn="tl">
                    <a:srgbClr val="000000">
                      <a:alpha val="43137"/>
                    </a:srgbClr>
                  </a:outerShdw>
                </a:effectLst>
              </a:rPr>
              <a:t>Russia’s major cities, farms, grazing land for livestock, and the country’s warmest temperatures are located in western Russia.</a:t>
            </a:r>
            <a:endParaRPr lang="en-US" sz="3000" b="1" dirty="0">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463"/>
            <a:ext cx="8839200" cy="2600325"/>
          </a:xfrm>
        </p:spPr>
        <p:txBody>
          <a:bodyPr/>
          <a:lstStyle/>
          <a:p>
            <a:pPr algn="ctr">
              <a:defRPr/>
            </a:pPr>
            <a:r>
              <a:rPr lang="en-US" b="1" u="sng" dirty="0" smtClean="0">
                <a:effectLst>
                  <a:outerShdw blurRad="38100" dist="38100" dir="2700000" algn="tl">
                    <a:srgbClr val="000000">
                      <a:alpha val="43137"/>
                    </a:srgbClr>
                  </a:outerShdw>
                </a:effectLst>
              </a:rPr>
              <a:t>Distributed Summarizing:</a:t>
            </a:r>
            <a:br>
              <a:rPr lang="en-US" b="1" u="sng" dirty="0" smtClean="0">
                <a:effectLst>
                  <a:outerShdw blurRad="38100" dist="38100" dir="2700000" algn="tl">
                    <a:srgbClr val="000000">
                      <a:alpha val="43137"/>
                    </a:srgbClr>
                  </a:outerShdw>
                </a:effectLst>
              </a:rPr>
            </a:br>
            <a:r>
              <a:rPr lang="en-US" sz="1800" b="1" u="sng" dirty="0" smtClean="0">
                <a:effectLst>
                  <a:outerShdw blurRad="38100" dist="38100" dir="2700000" algn="tl">
                    <a:srgbClr val="000000">
                      <a:alpha val="43137"/>
                    </a:srgbClr>
                  </a:outerShdw>
                </a:effectLst>
              </a:rPr>
              <a:t/>
            </a:r>
            <a:br>
              <a:rPr lang="en-US" sz="1800" b="1" u="sng"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Use your graphic organizer to summarize the location, climate, natural resources, and population distribution of Russia. Complete the question at the end.</a:t>
            </a:r>
            <a:endParaRPr lang="en-US" sz="2800" b="1" u="sng" dirty="0">
              <a:effectLst>
                <a:outerShdw blurRad="38100" dist="38100" dir="2700000" algn="tl">
                  <a:srgbClr val="000000">
                    <a:alpha val="43137"/>
                  </a:srgbClr>
                </a:outerShdw>
              </a:effectLst>
            </a:endParaRPr>
          </a:p>
        </p:txBody>
      </p:sp>
      <p:graphicFrame>
        <p:nvGraphicFramePr>
          <p:cNvPr id="32771" name="Object 2"/>
          <p:cNvGraphicFramePr>
            <a:graphicFrameLocks noChangeAspect="1"/>
          </p:cNvGraphicFramePr>
          <p:nvPr/>
        </p:nvGraphicFramePr>
        <p:xfrm>
          <a:off x="2057400" y="2819400"/>
          <a:ext cx="4816475" cy="3722688"/>
        </p:xfrm>
        <a:graphic>
          <a:graphicData uri="http://schemas.openxmlformats.org/presentationml/2006/ole">
            <mc:AlternateContent xmlns:mc="http://schemas.openxmlformats.org/markup-compatibility/2006">
              <mc:Choice xmlns:v="urn:schemas-microsoft-com:vml" Requires="v">
                <p:oleObj spid="_x0000_s32781" name="Acrobat Document" r:id="rId4" imgW="6034986" imgH="4663440" progId="AcroExch.Document.11">
                  <p:embed/>
                </p:oleObj>
              </mc:Choice>
              <mc:Fallback>
                <p:oleObj name="Acrobat Document" r:id="rId4" imgW="6034986" imgH="466344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19400"/>
                        <a:ext cx="4816475"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Arrow Connector 4"/>
          <p:cNvCxnSpPr/>
          <p:nvPr/>
        </p:nvCxnSpPr>
        <p:spPr>
          <a:xfrm flipH="1">
            <a:off x="6705600" y="4419600"/>
            <a:ext cx="1828800" cy="0"/>
          </a:xfrm>
          <a:prstGeom prst="straightConnector1">
            <a:avLst/>
          </a:prstGeom>
          <a:ln w="1174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553200" y="6019800"/>
            <a:ext cx="2057400" cy="0"/>
          </a:xfrm>
          <a:prstGeom prst="straightConnector1">
            <a:avLst/>
          </a:prstGeom>
          <a:ln w="1174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52400"/>
            <a:ext cx="8001000" cy="1676400"/>
          </a:xfrm>
        </p:spPr>
        <p:txBody>
          <a:bodyPr/>
          <a:lstStyle/>
          <a:p>
            <a:pPr algn="ctr" eaLnBrk="1" hangingPunct="1">
              <a:defRPr/>
            </a:pPr>
            <a:r>
              <a:rPr lang="en-US" b="1" dirty="0" smtClean="0">
                <a:effectLst>
                  <a:outerShdw blurRad="38100" dist="38100" dir="2700000" algn="tl">
                    <a:srgbClr val="000000">
                      <a:alpha val="43137"/>
                    </a:srgbClr>
                  </a:outerShdw>
                </a:effectLst>
                <a:cs typeface="Trebuchet MS" pitchFamily="34" charset="0"/>
              </a:rPr>
              <a:t>Compare the location, climate, and natural resources of the United Kingdom and Russia.</a:t>
            </a:r>
          </a:p>
        </p:txBody>
      </p:sp>
      <p:graphicFrame>
        <p:nvGraphicFramePr>
          <p:cNvPr id="7171" name="Object 1"/>
          <p:cNvGraphicFramePr>
            <a:graphicFrameLocks noChangeAspect="1"/>
          </p:cNvGraphicFramePr>
          <p:nvPr>
            <p:extLst>
              <p:ext uri="{D42A27DB-BD31-4B8C-83A1-F6EECF244321}">
                <p14:modId xmlns:p14="http://schemas.microsoft.com/office/powerpoint/2010/main" val="3693100532"/>
              </p:ext>
            </p:extLst>
          </p:nvPr>
        </p:nvGraphicFramePr>
        <p:xfrm>
          <a:off x="4800600" y="2362200"/>
          <a:ext cx="4008438" cy="3097213"/>
        </p:xfrm>
        <a:graphic>
          <a:graphicData uri="http://schemas.openxmlformats.org/presentationml/2006/ole">
            <mc:AlternateContent xmlns:mc="http://schemas.openxmlformats.org/markup-compatibility/2006">
              <mc:Choice xmlns:v="urn:schemas-microsoft-com:vml" Requires="v">
                <p:oleObj spid="_x0000_s7187" name="Acrobat Document" r:id="rId4" imgW="6034986" imgH="4663440" progId="AcroExch.Document.11">
                  <p:embed/>
                </p:oleObj>
              </mc:Choice>
              <mc:Fallback>
                <p:oleObj name="Acrobat Document" r:id="rId4" imgW="6034986" imgH="466344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362200"/>
                        <a:ext cx="4008438" cy="3097213"/>
                      </a:xfrm>
                      <a:prstGeom prst="rect">
                        <a:avLst/>
                      </a:prstGeom>
                      <a:noFill/>
                      <a:ln w="9525">
                        <a:solidFill>
                          <a:schemeClr val="bg1"/>
                        </a:solidFill>
                        <a:miter lim="800000"/>
                        <a:headEnd/>
                        <a:tailEnd/>
                      </a:ln>
                      <a:extLst/>
                    </p:spPr>
                  </p:pic>
                </p:oleObj>
              </mc:Fallback>
            </mc:AlternateContent>
          </a:graphicData>
        </a:graphic>
      </p:graphicFrame>
      <p:graphicFrame>
        <p:nvGraphicFramePr>
          <p:cNvPr id="7172" name="Object 2"/>
          <p:cNvGraphicFramePr>
            <a:graphicFrameLocks noChangeAspect="1"/>
          </p:cNvGraphicFramePr>
          <p:nvPr>
            <p:extLst>
              <p:ext uri="{D42A27DB-BD31-4B8C-83A1-F6EECF244321}">
                <p14:modId xmlns:p14="http://schemas.microsoft.com/office/powerpoint/2010/main" val="2542373096"/>
              </p:ext>
            </p:extLst>
          </p:nvPr>
        </p:nvGraphicFramePr>
        <p:xfrm>
          <a:off x="304800" y="2362200"/>
          <a:ext cx="4043363" cy="3124200"/>
        </p:xfrm>
        <a:graphic>
          <a:graphicData uri="http://schemas.openxmlformats.org/presentationml/2006/ole">
            <mc:AlternateContent xmlns:mc="http://schemas.openxmlformats.org/markup-compatibility/2006">
              <mc:Choice xmlns:v="urn:schemas-microsoft-com:vml" Requires="v">
                <p:oleObj spid="_x0000_s7188" name="Acrobat Document" r:id="rId6" imgW="6034986" imgH="4663440" progId="AcroExch.Document.11">
                  <p:embed/>
                </p:oleObj>
              </mc:Choice>
              <mc:Fallback>
                <p:oleObj name="Acrobat Document" r:id="rId6" imgW="6034986" imgH="4663440" progId="AcroExch.Document.11">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362200"/>
                        <a:ext cx="4043363" cy="3124200"/>
                      </a:xfrm>
                      <a:prstGeom prst="rect">
                        <a:avLst/>
                      </a:prstGeom>
                      <a:noFill/>
                      <a:ln w="9525">
                        <a:solidFill>
                          <a:schemeClr val="bg1"/>
                        </a:solidFill>
                        <a:miter lim="800000"/>
                        <a:headEnd/>
                        <a:tailEnd/>
                      </a:ln>
                      <a:extLst/>
                    </p:spPr>
                  </p:pic>
                </p:oleObj>
              </mc:Fallback>
            </mc:AlternateContent>
          </a:graphicData>
        </a:graphic>
      </p:graphicFrame>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3733800" cy="3810000"/>
          </a:xfrm>
        </p:spPr>
        <p:txBody>
          <a:bodyPr/>
          <a:lstStyle/>
          <a:p>
            <a:pPr algn="ctr">
              <a:defRPr/>
            </a:pPr>
            <a:r>
              <a:rPr lang="en-US" sz="4000" b="1" dirty="0" smtClean="0">
                <a:effectLst>
                  <a:outerShdw blurRad="38100" dist="38100" dir="2700000" algn="tl">
                    <a:srgbClr val="000000">
                      <a:alpha val="43137"/>
                    </a:srgbClr>
                  </a:outerShdw>
                </a:effectLst>
              </a:rPr>
              <a:t>Use your notes handout to record important information.</a:t>
            </a:r>
            <a:endParaRPr lang="en-US" sz="4000" b="1" dirty="0">
              <a:effectLst>
                <a:outerShdw blurRad="38100" dist="38100" dir="2700000" algn="tl">
                  <a:srgbClr val="000000">
                    <a:alpha val="43137"/>
                  </a:srgbClr>
                </a:outerShdw>
              </a:effectLst>
            </a:endParaRPr>
          </a:p>
        </p:txBody>
      </p:sp>
      <p:graphicFrame>
        <p:nvGraphicFramePr>
          <p:cNvPr id="8195" name="Object 2"/>
          <p:cNvGraphicFramePr>
            <a:graphicFrameLocks noChangeAspect="1"/>
          </p:cNvGraphicFramePr>
          <p:nvPr/>
        </p:nvGraphicFramePr>
        <p:xfrm>
          <a:off x="4114800" y="457200"/>
          <a:ext cx="4664075" cy="6035675"/>
        </p:xfrm>
        <a:graphic>
          <a:graphicData uri="http://schemas.openxmlformats.org/presentationml/2006/ole">
            <mc:AlternateContent xmlns:mc="http://schemas.openxmlformats.org/markup-compatibility/2006">
              <mc:Choice xmlns:v="urn:schemas-microsoft-com:vml" Requires="v">
                <p:oleObj spid="_x0000_s8202" name="Acrobat Document" r:id="rId4" imgW="4663359" imgH="6035040" progId="AcroExch.Document.11">
                  <p:embed/>
                </p:oleObj>
              </mc:Choice>
              <mc:Fallback>
                <p:oleObj name="Acrobat Document" r:id="rId4" imgW="4663359" imgH="603504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57200"/>
                        <a:ext cx="4664075" cy="60356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pPr algn="ctr" eaLnBrk="1" hangingPunct="1">
              <a:defRPr/>
            </a:pPr>
            <a:r>
              <a:rPr lang="en-US" sz="3800" b="1" u="sng" dirty="0" smtClean="0">
                <a:solidFill>
                  <a:schemeClr val="tx2">
                    <a:lumMod val="20000"/>
                    <a:lumOff val="80000"/>
                  </a:schemeClr>
                </a:solidFill>
                <a:effectLst>
                  <a:outerShdw blurRad="38100" dist="38100" dir="2700000" algn="tl">
                    <a:srgbClr val="000000">
                      <a:alpha val="43137"/>
                    </a:srgbClr>
                  </a:outerShdw>
                </a:effectLst>
              </a:rPr>
              <a:t>United Kingdom</a:t>
            </a:r>
            <a:r>
              <a:rPr lang="en-US" sz="1800" dirty="0" smtClean="0">
                <a:solidFill>
                  <a:schemeClr val="tx2">
                    <a:lumMod val="20000"/>
                    <a:lumOff val="80000"/>
                  </a:schemeClr>
                </a:solidFill>
                <a:effectLst>
                  <a:outerShdw blurRad="38100" dist="38100" dir="2700000" algn="tl">
                    <a:srgbClr val="000000">
                      <a:alpha val="43137"/>
                    </a:srgbClr>
                  </a:outerShdw>
                </a:effectLst>
              </a:rPr>
              <a:t/>
            </a:r>
            <a:br>
              <a:rPr lang="en-US" sz="1800" dirty="0" smtClean="0">
                <a:solidFill>
                  <a:schemeClr val="tx2">
                    <a:lumMod val="20000"/>
                    <a:lumOff val="80000"/>
                  </a:schemeClr>
                </a:solidFill>
                <a:effectLst>
                  <a:outerShdw blurRad="38100" dist="38100" dir="2700000" algn="tl">
                    <a:srgbClr val="000000">
                      <a:alpha val="43137"/>
                    </a:srgbClr>
                  </a:outerShdw>
                </a:effectLst>
              </a:rPr>
            </a:br>
            <a:r>
              <a:rPr lang="en-US" sz="2400" dirty="0" smtClean="0">
                <a:solidFill>
                  <a:schemeClr val="tx2">
                    <a:lumMod val="20000"/>
                    <a:lumOff val="80000"/>
                  </a:schemeClr>
                </a:solidFill>
                <a:effectLst>
                  <a:outerShdw blurRad="38100" dist="38100" dir="2700000" algn="tl">
                    <a:srgbClr val="000000">
                      <a:alpha val="43137"/>
                    </a:srgbClr>
                  </a:outerShdw>
                </a:effectLst>
              </a:rPr>
              <a:t>Great Britain (England, Scotland, and Wales) </a:t>
            </a:r>
            <a:br>
              <a:rPr lang="en-US" sz="2400" dirty="0" smtClean="0">
                <a:solidFill>
                  <a:schemeClr val="tx2">
                    <a:lumMod val="20000"/>
                    <a:lumOff val="80000"/>
                  </a:schemeClr>
                </a:solidFill>
                <a:effectLst>
                  <a:outerShdw blurRad="38100" dist="38100" dir="2700000" algn="tl">
                    <a:srgbClr val="000000">
                      <a:alpha val="43137"/>
                    </a:srgbClr>
                  </a:outerShdw>
                </a:effectLst>
              </a:rPr>
            </a:br>
            <a:r>
              <a:rPr lang="en-US" sz="2400" dirty="0" smtClean="0">
                <a:solidFill>
                  <a:schemeClr val="tx2">
                    <a:lumMod val="20000"/>
                    <a:lumOff val="80000"/>
                  </a:schemeClr>
                </a:solidFill>
                <a:effectLst>
                  <a:outerShdw blurRad="38100" dist="38100" dir="2700000" algn="tl">
                    <a:srgbClr val="000000">
                      <a:alpha val="43137"/>
                    </a:srgbClr>
                  </a:outerShdw>
                </a:effectLst>
              </a:rPr>
              <a:t>and Northern Ireland</a:t>
            </a:r>
            <a:endParaRPr lang="en-US" sz="3800" b="1" u="sng" dirty="0">
              <a:solidFill>
                <a:schemeClr val="tx2">
                  <a:lumMod val="20000"/>
                  <a:lumOff val="80000"/>
                </a:schemeClr>
              </a:solidFill>
              <a:effectLst>
                <a:outerShdw blurRad="38100" dist="38100" dir="2700000" algn="tl">
                  <a:srgbClr val="000000">
                    <a:alpha val="43137"/>
                  </a:srgbClr>
                </a:outerShdw>
              </a:effectLst>
            </a:endParaRPr>
          </a:p>
        </p:txBody>
      </p:sp>
      <p:pic>
        <p:nvPicPr>
          <p:cNvPr id="9219" name="Picture 2" descr="http://mapsof.net/uploads/static-maps/UK_Europe_loca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524000"/>
          </a:xfrm>
        </p:spPr>
        <p:txBody>
          <a:bodyPr/>
          <a:lstStyle/>
          <a:p>
            <a:pPr algn="ctr" eaLnBrk="1" hangingPunct="1">
              <a:defRPr/>
            </a:pPr>
            <a:r>
              <a:rPr lang="en-US" sz="3800" b="1" dirty="0" smtClean="0">
                <a:solidFill>
                  <a:schemeClr val="tx2">
                    <a:lumMod val="20000"/>
                    <a:lumOff val="80000"/>
                  </a:schemeClr>
                </a:solidFill>
                <a:effectLst>
                  <a:outerShdw blurRad="38100" dist="38100" dir="2700000" algn="tl">
                    <a:srgbClr val="000000">
                      <a:alpha val="43137"/>
                    </a:srgbClr>
                  </a:outerShdw>
                </a:effectLst>
              </a:rPr>
              <a:t>What are the advantages and disadvantages of the United Kingdom’s location?</a:t>
            </a:r>
            <a:endParaRPr lang="en-US" sz="3800" b="1" dirty="0">
              <a:solidFill>
                <a:schemeClr val="tx2">
                  <a:lumMod val="20000"/>
                  <a:lumOff val="80000"/>
                </a:schemeClr>
              </a:solidFill>
              <a:effectLst>
                <a:outerShdw blurRad="38100" dist="38100" dir="2700000" algn="tl">
                  <a:srgbClr val="000000">
                    <a:alpha val="43137"/>
                  </a:srgbClr>
                </a:outerShdw>
              </a:effectLst>
            </a:endParaRPr>
          </a:p>
        </p:txBody>
      </p:sp>
      <p:pic>
        <p:nvPicPr>
          <p:cNvPr id="10243" name="Picture 2" descr="http://mapsof.net/uploads/static-maps/UK_Europe_loca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8120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686800" cy="925513"/>
          </a:xfrm>
        </p:spPr>
        <p:txBody>
          <a:bodyPr/>
          <a:lstStyle/>
          <a:p>
            <a:pPr algn="ctr" eaLnBrk="1" hangingPunct="1">
              <a:defRPr/>
            </a:pPr>
            <a:r>
              <a:rPr lang="en-US" sz="4400" b="1" u="sng" dirty="0" smtClean="0">
                <a:solidFill>
                  <a:schemeClr val="tx2">
                    <a:lumMod val="20000"/>
                    <a:lumOff val="80000"/>
                  </a:schemeClr>
                </a:solidFill>
                <a:effectLst>
                  <a:outerShdw blurRad="38100" dist="38100" dir="2700000" algn="tl">
                    <a:srgbClr val="000000">
                      <a:alpha val="43137"/>
                    </a:srgbClr>
                  </a:outerShdw>
                </a:effectLst>
              </a:rPr>
              <a:t>United Kingdom’s Location</a:t>
            </a:r>
            <a:endParaRPr lang="en-US" sz="4400" b="1" u="sng" dirty="0">
              <a:solidFill>
                <a:schemeClr val="tx2">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763" y="1143000"/>
            <a:ext cx="4343400" cy="5334000"/>
          </a:xfrm>
        </p:spPr>
        <p:txBody>
          <a:bodyPr>
            <a:noAutofit/>
          </a:bodyPr>
          <a:lstStyle/>
          <a:p>
            <a:pPr eaLnBrk="1" hangingPunct="1">
              <a:defRPr/>
            </a:pPr>
            <a:r>
              <a:rPr lang="en-US" sz="2200" dirty="0" smtClean="0">
                <a:solidFill>
                  <a:schemeClr val="tx2">
                    <a:lumMod val="20000"/>
                    <a:lumOff val="80000"/>
                  </a:schemeClr>
                </a:solidFill>
                <a:effectLst>
                  <a:outerShdw blurRad="38100" dist="38100" dir="2700000" algn="tl">
                    <a:srgbClr val="000000">
                      <a:alpha val="43137"/>
                    </a:srgbClr>
                  </a:outerShdw>
                </a:effectLst>
              </a:rPr>
              <a:t>The United Kingdom is surrounded by water which impacts the way in which it trades with other countries. How?</a:t>
            </a:r>
          </a:p>
          <a:p>
            <a:pPr eaLnBrk="1" hangingPunct="1">
              <a:defRPr/>
            </a:pPr>
            <a:r>
              <a:rPr lang="en-US" sz="2200" dirty="0" smtClean="0">
                <a:solidFill>
                  <a:schemeClr val="tx2">
                    <a:lumMod val="20000"/>
                    <a:lumOff val="80000"/>
                  </a:schemeClr>
                </a:solidFill>
                <a:effectLst>
                  <a:outerShdw blurRad="38100" dist="38100" dir="2700000" algn="tl">
                    <a:srgbClr val="000000">
                      <a:alpha val="43137"/>
                    </a:srgbClr>
                  </a:outerShdw>
                </a:effectLst>
              </a:rPr>
              <a:t>The United Kingdom’s location is a major influence on its climate [this will be discussed more in-depth] </a:t>
            </a:r>
          </a:p>
          <a:p>
            <a:pPr eaLnBrk="1" hangingPunct="1">
              <a:defRPr/>
            </a:pPr>
            <a:r>
              <a:rPr lang="en-US" sz="2200" dirty="0" smtClean="0">
                <a:solidFill>
                  <a:schemeClr val="tx2">
                    <a:lumMod val="20000"/>
                    <a:lumOff val="80000"/>
                  </a:schemeClr>
                </a:solidFill>
                <a:effectLst>
                  <a:outerShdw blurRad="38100" dist="38100" dir="2700000" algn="tl">
                    <a:srgbClr val="000000">
                      <a:alpha val="43137"/>
                    </a:srgbClr>
                  </a:outerShdw>
                </a:effectLst>
              </a:rPr>
              <a:t>The primary type of military used is also influenced by the United Kingdom’s location. Why?</a:t>
            </a:r>
            <a:endParaRPr lang="en-US" sz="2200" dirty="0">
              <a:solidFill>
                <a:schemeClr val="tx2">
                  <a:lumMod val="20000"/>
                  <a:lumOff val="80000"/>
                </a:schemeClr>
              </a:solidFill>
              <a:effectLst>
                <a:outerShdw blurRad="38100" dist="38100" dir="2700000" algn="tl">
                  <a:srgbClr val="000000">
                    <a:alpha val="43137"/>
                  </a:srgbClr>
                </a:outerShdw>
              </a:effectLst>
            </a:endParaRPr>
          </a:p>
        </p:txBody>
      </p:sp>
      <p:pic>
        <p:nvPicPr>
          <p:cNvPr id="5" name="Content Placeholder 4" descr="http://mapsof.net/uploads/static-maps/UK_Europe_location.pn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343400" y="1981200"/>
            <a:ext cx="4572000" cy="3429000"/>
          </a:xfr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1000"/>
                                        <p:tgtEl>
                                          <p:spTgt spid="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0"/>
            <a:ext cx="7124700" cy="923925"/>
          </a:xfrm>
        </p:spPr>
        <p:txBody>
          <a:bodyPr/>
          <a:lstStyle/>
          <a:p>
            <a:pPr algn="ctr" eaLnBrk="1" hangingPunct="1">
              <a:defRPr/>
            </a:pPr>
            <a:r>
              <a:rPr lang="en-US" sz="4000" b="1" u="sng" dirty="0" smtClean="0">
                <a:effectLst>
                  <a:outerShdw blurRad="38100" dist="38100" dir="2700000" algn="tl">
                    <a:srgbClr val="000000">
                      <a:alpha val="43137"/>
                    </a:srgbClr>
                  </a:outerShdw>
                </a:effectLst>
              </a:rPr>
              <a:t>Location and Climate</a:t>
            </a:r>
            <a:endParaRPr lang="en-US" sz="4000" b="1" u="sng" dirty="0">
              <a:effectLst>
                <a:outerShdw blurRad="38100" dist="38100" dir="2700000" algn="tl">
                  <a:srgbClr val="000000">
                    <a:alpha val="43137"/>
                  </a:srgbClr>
                </a:outerShdw>
              </a:effectLst>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244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a:grpSpLocks/>
          </p:cNvGrpSpPr>
          <p:nvPr/>
        </p:nvGrpSpPr>
        <p:grpSpPr bwMode="auto">
          <a:xfrm>
            <a:off x="2941638" y="4114800"/>
            <a:ext cx="2105025" cy="647700"/>
            <a:chOff x="2940865" y="4114800"/>
            <a:chExt cx="2106442" cy="646919"/>
          </a:xfrm>
        </p:grpSpPr>
        <p:sp>
          <p:nvSpPr>
            <p:cNvPr id="12302" name="TextBox 4"/>
            <p:cNvSpPr txBox="1">
              <a:spLocks noChangeArrowheads="1"/>
            </p:cNvSpPr>
            <p:nvPr/>
          </p:nvSpPr>
          <p:spPr bwMode="auto">
            <a:xfrm>
              <a:off x="2958972" y="4361609"/>
              <a:ext cx="2088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bg1"/>
                  </a:solidFill>
                </a:rPr>
                <a:t>You are here</a:t>
              </a:r>
            </a:p>
          </p:txBody>
        </p:sp>
        <p:cxnSp>
          <p:nvCxnSpPr>
            <p:cNvPr id="6" name="Straight Arrow Connector 5"/>
            <p:cNvCxnSpPr/>
            <p:nvPr/>
          </p:nvCxnSpPr>
          <p:spPr>
            <a:xfrm flipH="1" flipV="1">
              <a:off x="2940865" y="4114800"/>
              <a:ext cx="533759" cy="247351"/>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a:spLocks noChangeArrowheads="1"/>
          </p:cNvSpPr>
          <p:nvPr/>
        </p:nvSpPr>
        <p:spPr bwMode="auto">
          <a:xfrm>
            <a:off x="1447800" y="26670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bg1"/>
                </a:solidFill>
              </a:rPr>
              <a:t>Canada</a:t>
            </a:r>
          </a:p>
        </p:txBody>
      </p:sp>
      <p:sp>
        <p:nvSpPr>
          <p:cNvPr id="11" name="TextBox 10"/>
          <p:cNvSpPr txBox="1">
            <a:spLocks noChangeArrowheads="1"/>
          </p:cNvSpPr>
          <p:nvPr/>
        </p:nvSpPr>
        <p:spPr bwMode="auto">
          <a:xfrm>
            <a:off x="1371600" y="4360863"/>
            <a:ext cx="137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bg1"/>
                </a:solidFill>
              </a:rPr>
              <a:t>Central</a:t>
            </a:r>
          </a:p>
          <a:p>
            <a:pPr algn="ctr" eaLnBrk="1" hangingPunct="1"/>
            <a:r>
              <a:rPr lang="en-US" altLang="en-US" sz="2000" b="1">
                <a:solidFill>
                  <a:schemeClr val="bg1"/>
                </a:solidFill>
              </a:rPr>
              <a:t>America</a:t>
            </a:r>
          </a:p>
        </p:txBody>
      </p:sp>
      <p:sp>
        <p:nvSpPr>
          <p:cNvPr id="12" name="TextBox 11"/>
          <p:cNvSpPr txBox="1">
            <a:spLocks noChangeArrowheads="1"/>
          </p:cNvSpPr>
          <p:nvPr/>
        </p:nvSpPr>
        <p:spPr bwMode="auto">
          <a:xfrm>
            <a:off x="6858000" y="4608513"/>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bg1"/>
                </a:solidFill>
              </a:rPr>
              <a:t>Africa</a:t>
            </a:r>
          </a:p>
        </p:txBody>
      </p:sp>
      <p:grpSp>
        <p:nvGrpSpPr>
          <p:cNvPr id="15" name="Group 14"/>
          <p:cNvGrpSpPr>
            <a:grpSpLocks/>
          </p:cNvGrpSpPr>
          <p:nvPr/>
        </p:nvGrpSpPr>
        <p:grpSpPr bwMode="auto">
          <a:xfrm>
            <a:off x="6583363" y="1447800"/>
            <a:ext cx="1371600" cy="990600"/>
            <a:chOff x="6584130" y="1447800"/>
            <a:chExt cx="1371600" cy="990600"/>
          </a:xfrm>
        </p:grpSpPr>
        <p:sp>
          <p:nvSpPr>
            <p:cNvPr id="12300" name="TextBox 2"/>
            <p:cNvSpPr txBox="1">
              <a:spLocks noChangeArrowheads="1"/>
            </p:cNvSpPr>
            <p:nvPr/>
          </p:nvSpPr>
          <p:spPr bwMode="auto">
            <a:xfrm>
              <a:off x="6584130" y="1447800"/>
              <a:ext cx="137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bg1"/>
                  </a:solidFill>
                </a:rPr>
                <a:t>United</a:t>
              </a:r>
            </a:p>
            <a:p>
              <a:pPr algn="ctr" eaLnBrk="1" hangingPunct="1"/>
              <a:r>
                <a:rPr lang="en-US" altLang="en-US" sz="2000" b="1">
                  <a:solidFill>
                    <a:schemeClr val="bg1"/>
                  </a:solidFill>
                </a:rPr>
                <a:t>Kingdom</a:t>
              </a:r>
            </a:p>
          </p:txBody>
        </p:sp>
        <p:cxnSp>
          <p:nvCxnSpPr>
            <p:cNvPr id="13" name="Straight Arrow Connector 12"/>
            <p:cNvCxnSpPr/>
            <p:nvPr/>
          </p:nvCxnSpPr>
          <p:spPr>
            <a:xfrm flipH="1">
              <a:off x="6858767" y="2155825"/>
              <a:ext cx="152400" cy="282575"/>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0" y="5638800"/>
            <a:ext cx="9144000" cy="892175"/>
          </a:xfrm>
          <a:prstGeom prst="rect">
            <a:avLst/>
          </a:prstGeom>
          <a:noFill/>
        </p:spPr>
        <p:txBody>
          <a:bodyPr>
            <a:spAutoFit/>
          </a:bodyPr>
          <a:lstStyle/>
          <a:p>
            <a:pPr algn="ctr">
              <a:defRPr/>
            </a:pPr>
            <a:r>
              <a:rPr lang="en-US" sz="2600" b="1" dirty="0">
                <a:solidFill>
                  <a:schemeClr val="tx2">
                    <a:lumMod val="20000"/>
                    <a:lumOff val="80000"/>
                  </a:schemeClr>
                </a:solidFill>
                <a:effectLst>
                  <a:outerShdw blurRad="38100" dist="38100" dir="2700000" algn="tl">
                    <a:srgbClr val="000000">
                      <a:alpha val="43137"/>
                    </a:srgbClr>
                  </a:outerShdw>
                </a:effectLst>
              </a:rPr>
              <a:t>Has anyone traveled far up North? What was the weather like? What do you know about the climate of Canada?</a:t>
            </a:r>
          </a:p>
        </p:txBody>
      </p:sp>
      <p:cxnSp>
        <p:nvCxnSpPr>
          <p:cNvPr id="19" name="Straight Arrow Connector 18"/>
          <p:cNvCxnSpPr/>
          <p:nvPr/>
        </p:nvCxnSpPr>
        <p:spPr>
          <a:xfrm flipH="1">
            <a:off x="4114800" y="2867025"/>
            <a:ext cx="21336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2743200" y="1422400"/>
            <a:ext cx="3276600" cy="1016000"/>
          </a:xfrm>
          <a:prstGeom prst="rect">
            <a:avLst/>
          </a:prstGeom>
          <a:solidFill>
            <a:schemeClr val="tx1">
              <a:alpha val="85881"/>
            </a:schemeClr>
          </a:solidFill>
          <a:ln w="9525">
            <a:solidFill>
              <a:schemeClr val="bg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bg1"/>
                </a:solidFill>
              </a:rPr>
              <a:t>What would be your guess about the climate of the United Kingdom?</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24578"/>
                                        </p:tgtEl>
                                        <p:attrNameLst>
                                          <p:attrName>style.visibility</p:attrName>
                                        </p:attrNameLst>
                                      </p:cBhvr>
                                      <p:to>
                                        <p:strVal val="visible"/>
                                      </p:to>
                                    </p:set>
                                    <p:anim calcmode="lin" valueType="num">
                                      <p:cBhvr>
                                        <p:cTn id="13" dur="1000" fill="hold"/>
                                        <p:tgtEl>
                                          <p:spTgt spid="24578"/>
                                        </p:tgtEl>
                                        <p:attrNameLst>
                                          <p:attrName>ppt_w</p:attrName>
                                        </p:attrNameLst>
                                      </p:cBhvr>
                                      <p:tavLst>
                                        <p:tav tm="0">
                                          <p:val>
                                            <p:fltVal val="0"/>
                                          </p:val>
                                        </p:tav>
                                        <p:tav tm="100000">
                                          <p:val>
                                            <p:strVal val="#ppt_w"/>
                                          </p:val>
                                        </p:tav>
                                      </p:tavLst>
                                    </p:anim>
                                    <p:anim calcmode="lin" valueType="num">
                                      <p:cBhvr>
                                        <p:cTn id="14" dur="1000" fill="hold"/>
                                        <p:tgtEl>
                                          <p:spTgt spid="24578"/>
                                        </p:tgtEl>
                                        <p:attrNameLst>
                                          <p:attrName>ppt_h</p:attrName>
                                        </p:attrNameLst>
                                      </p:cBhvr>
                                      <p:tavLst>
                                        <p:tav tm="0">
                                          <p:val>
                                            <p:fltVal val="0"/>
                                          </p:val>
                                        </p:tav>
                                        <p:tav tm="100000">
                                          <p:val>
                                            <p:strVal val="#ppt_h"/>
                                          </p:val>
                                        </p:tav>
                                      </p:tavLst>
                                    </p:anim>
                                    <p:animEffect transition="in" filter="fade">
                                      <p:cBhvr>
                                        <p:cTn id="15" dur="1000"/>
                                        <p:tgtEl>
                                          <p:spTgt spid="24578"/>
                                        </p:tgtEl>
                                      </p:cBhvr>
                                    </p:animEffect>
                                  </p:childTnLst>
                                </p:cTn>
                              </p:par>
                            </p:childTnLst>
                          </p:cTn>
                        </p:par>
                        <p:par>
                          <p:cTn id="16" fill="hold" nodeType="afterGroup">
                            <p:stCondLst>
                              <p:cond delay="3000"/>
                            </p:stCondLst>
                            <p:childTnLst>
                              <p:par>
                                <p:cTn id="17" presetID="53" presetClass="entr" presetSubtype="16"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Effect transition="in" filter="fade">
                                      <p:cBhvr>
                                        <p:cTn id="21" dur="1000"/>
                                        <p:tgtEl>
                                          <p:spTgt spid="15"/>
                                        </p:tgtEl>
                                      </p:cBhvr>
                                    </p:animEffect>
                                  </p:childTnLst>
                                </p:cTn>
                              </p:par>
                            </p:childTnLst>
                          </p:cTn>
                        </p:par>
                        <p:par>
                          <p:cTn id="22" fill="hold" nodeType="afterGroup">
                            <p:stCondLst>
                              <p:cond delay="5000"/>
                            </p:stCondLst>
                            <p:childTnLst>
                              <p:par>
                                <p:cTn id="23" presetID="53" presetClass="entr" presetSubtype="16" fill="hold" nodeType="afterEffect">
                                  <p:stCondLst>
                                    <p:cond delay="1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Effect transition="in" filter="fade">
                                      <p:cBhvr>
                                        <p:cTn id="27" dur="1000"/>
                                        <p:tgtEl>
                                          <p:spTgt spid="16"/>
                                        </p:tgtEl>
                                      </p:cBhvr>
                                    </p:animEffect>
                                  </p:childTnLst>
                                </p:cTn>
                              </p:par>
                            </p:childTnLst>
                          </p:cTn>
                        </p:par>
                        <p:par>
                          <p:cTn id="28" fill="hold" nodeType="afterGroup">
                            <p:stCondLst>
                              <p:cond delay="7500"/>
                            </p:stCondLst>
                            <p:childTnLst>
                              <p:par>
                                <p:cTn id="29" presetID="53" presetClass="entr" presetSubtype="16" fill="hold" grpId="0" nodeType="afterEffect">
                                  <p:stCondLst>
                                    <p:cond delay="30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Effect transition="in" filter="fade">
                                      <p:cBhvr>
                                        <p:cTn id="33" dur="1000"/>
                                        <p:tgtEl>
                                          <p:spTgt spid="10"/>
                                        </p:tgtEl>
                                      </p:cBhvr>
                                    </p:animEffect>
                                  </p:childTnLst>
                                </p:cTn>
                              </p:par>
                            </p:childTnLst>
                          </p:cTn>
                        </p:par>
                        <p:par>
                          <p:cTn id="34" fill="hold" nodeType="afterGroup">
                            <p:stCondLst>
                              <p:cond delay="11500"/>
                            </p:stCondLst>
                            <p:childTnLst>
                              <p:par>
                                <p:cTn id="35" presetID="53" presetClass="entr" presetSubtype="16" fill="hold" grpId="0" nodeType="afterEffect">
                                  <p:stCondLst>
                                    <p:cond delay="30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Effect transition="in" filter="fade">
                                      <p:cBhvr>
                                        <p:cTn id="39" dur="1000"/>
                                        <p:tgtEl>
                                          <p:spTgt spid="11"/>
                                        </p:tgtEl>
                                      </p:cBhvr>
                                    </p:animEffect>
                                  </p:childTnLst>
                                </p:cTn>
                              </p:par>
                            </p:childTnLst>
                          </p:cTn>
                        </p:par>
                        <p:par>
                          <p:cTn id="40" fill="hold" nodeType="afterGroup">
                            <p:stCondLst>
                              <p:cond delay="15500"/>
                            </p:stCondLst>
                            <p:childTnLst>
                              <p:par>
                                <p:cTn id="41" presetID="53" presetClass="entr" presetSubtype="16" fill="hold" grpId="0" nodeType="afterEffect">
                                  <p:stCondLst>
                                    <p:cond delay="30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Effect transition="in" filter="fade">
                                      <p:cBhvr>
                                        <p:cTn id="45" dur="1000"/>
                                        <p:tgtEl>
                                          <p:spTgt spid="12"/>
                                        </p:tgtEl>
                                      </p:cBhvr>
                                    </p:animEffect>
                                  </p:childTnLst>
                                </p:cTn>
                              </p:par>
                            </p:childTnLst>
                          </p:cTn>
                        </p:par>
                        <p:par>
                          <p:cTn id="46" fill="hold" nodeType="afterGroup">
                            <p:stCondLst>
                              <p:cond delay="19500"/>
                            </p:stCondLst>
                            <p:childTnLst>
                              <p:par>
                                <p:cTn id="47" presetID="53" presetClass="entr" presetSubtype="16" fill="hold" grpId="0" nodeType="afterEffect">
                                  <p:stCondLst>
                                    <p:cond delay="20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Effect transition="in" filter="fade">
                                      <p:cBhvr>
                                        <p:cTn id="51" dur="1000"/>
                                        <p:tgtEl>
                                          <p:spTgt spid="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2"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right)">
                                      <p:cBhvr>
                                        <p:cTn id="56" dur="1000"/>
                                        <p:tgtEl>
                                          <p:spTgt spid="19"/>
                                        </p:tgtEl>
                                      </p:cBhvr>
                                    </p:animEffect>
                                  </p:childTnLst>
                                </p:cTn>
                              </p:par>
                            </p:childTnLst>
                          </p:cTn>
                        </p:par>
                        <p:par>
                          <p:cTn id="57" fill="hold" nodeType="afterGroup">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1000" fill="hold"/>
                                        <p:tgtEl>
                                          <p:spTgt spid="20"/>
                                        </p:tgtEl>
                                        <p:attrNameLst>
                                          <p:attrName>ppt_w</p:attrName>
                                        </p:attrNameLst>
                                      </p:cBhvr>
                                      <p:tavLst>
                                        <p:tav tm="0">
                                          <p:val>
                                            <p:fltVal val="0"/>
                                          </p:val>
                                        </p:tav>
                                        <p:tav tm="100000">
                                          <p:val>
                                            <p:strVal val="#ppt_w"/>
                                          </p:val>
                                        </p:tav>
                                      </p:tavLst>
                                    </p:anim>
                                    <p:anim calcmode="lin" valueType="num">
                                      <p:cBhvr>
                                        <p:cTn id="61" dur="1000" fill="hold"/>
                                        <p:tgtEl>
                                          <p:spTgt spid="20"/>
                                        </p:tgtEl>
                                        <p:attrNameLst>
                                          <p:attrName>ppt_h</p:attrName>
                                        </p:attrNameLst>
                                      </p:cBhvr>
                                      <p:tavLst>
                                        <p:tav tm="0">
                                          <p:val>
                                            <p:fltVal val="0"/>
                                          </p:val>
                                        </p:tav>
                                        <p:tav tm="100000">
                                          <p:val>
                                            <p:strVal val="#ppt_h"/>
                                          </p:val>
                                        </p:tav>
                                      </p:tavLst>
                                    </p:anim>
                                    <p:animEffect transition="in" filter="fade">
                                      <p:cBhvr>
                                        <p:cTn id="6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7"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2190750"/>
          </a:xfrm>
        </p:spPr>
        <p:txBody>
          <a:bodyPr/>
          <a:lstStyle/>
          <a:p>
            <a:pPr algn="ctr" eaLnBrk="1" hangingPunct="1">
              <a:defRPr/>
            </a:pPr>
            <a:r>
              <a:rPr lang="en-US" sz="3800" b="1" dirty="0" smtClean="0">
                <a:solidFill>
                  <a:schemeClr val="tx2">
                    <a:lumMod val="20000"/>
                    <a:lumOff val="80000"/>
                  </a:schemeClr>
                </a:solidFill>
                <a:effectLst>
                  <a:outerShdw blurRad="38100" dist="38100" dir="2700000" algn="tl">
                    <a:srgbClr val="000000">
                      <a:alpha val="43137"/>
                    </a:srgbClr>
                  </a:outerShdw>
                </a:effectLst>
              </a:rPr>
              <a:t>Actually, the climate of the United Kingdom and many other European countries is Moderate.</a:t>
            </a:r>
            <a:endParaRPr lang="en-US" sz="3800" b="1" dirty="0">
              <a:solidFill>
                <a:schemeClr val="tx2">
                  <a:lumMod val="20000"/>
                  <a:lumOff val="80000"/>
                </a:schemeClr>
              </a:solidFill>
              <a:effectLst>
                <a:outerShdw blurRad="38100" dist="38100" dir="2700000" algn="tl">
                  <a:srgbClr val="000000">
                    <a:alpha val="43137"/>
                  </a:srgbClr>
                </a:outerShdw>
              </a:effectLst>
            </a:endParaRPr>
          </a:p>
        </p:txBody>
      </p:sp>
      <p:sp>
        <p:nvSpPr>
          <p:cNvPr id="3" name="Rectangle 2"/>
          <p:cNvSpPr/>
          <p:nvPr/>
        </p:nvSpPr>
        <p:spPr>
          <a:xfrm>
            <a:off x="1866900" y="2286000"/>
            <a:ext cx="5381625" cy="677863"/>
          </a:xfrm>
          <a:prstGeom prst="rect">
            <a:avLst/>
          </a:prstGeom>
        </p:spPr>
        <p:txBody>
          <a:bodyPr wrap="none">
            <a:spAutoFit/>
          </a:bodyPr>
          <a:lstStyle/>
          <a:p>
            <a:pPr algn="ctr">
              <a:defRPr/>
            </a:pPr>
            <a:r>
              <a:rPr lang="en-US" sz="3800" b="1" dirty="0">
                <a:solidFill>
                  <a:schemeClr val="tx2">
                    <a:lumMod val="20000"/>
                    <a:lumOff val="80000"/>
                  </a:schemeClr>
                </a:solidFill>
                <a:effectLst>
                  <a:outerShdw blurRad="38100" dist="38100" dir="2700000" algn="tl">
                    <a:srgbClr val="000000">
                      <a:alpha val="43137"/>
                    </a:srgbClr>
                  </a:outerShdw>
                </a:effectLst>
              </a:rPr>
              <a:t>What does that mean?</a:t>
            </a:r>
            <a:endParaRPr lang="en-US" sz="3800" dirty="0">
              <a:solidFill>
                <a:schemeClr val="tx2">
                  <a:lumMod val="20000"/>
                  <a:lumOff val="80000"/>
                </a:schemeClr>
              </a:solidFill>
            </a:endParaRPr>
          </a:p>
        </p:txBody>
      </p:sp>
      <p:sp>
        <p:nvSpPr>
          <p:cNvPr id="4" name="Rectangle 3"/>
          <p:cNvSpPr/>
          <p:nvPr/>
        </p:nvSpPr>
        <p:spPr>
          <a:xfrm>
            <a:off x="533400" y="3179763"/>
            <a:ext cx="8396288" cy="1260475"/>
          </a:xfrm>
          <a:prstGeom prst="rect">
            <a:avLst/>
          </a:prstGeom>
        </p:spPr>
        <p:txBody>
          <a:bodyPr>
            <a:spAutoFit/>
          </a:bodyPr>
          <a:lstStyle/>
          <a:p>
            <a:pPr algn="ctr">
              <a:defRPr/>
            </a:pPr>
            <a:r>
              <a:rPr lang="en-US" sz="3800" b="1" dirty="0">
                <a:solidFill>
                  <a:schemeClr val="tx2">
                    <a:lumMod val="20000"/>
                    <a:lumOff val="80000"/>
                  </a:schemeClr>
                </a:solidFill>
                <a:effectLst>
                  <a:outerShdw blurRad="38100" dist="38100" dir="2700000" algn="tl">
                    <a:srgbClr val="000000">
                      <a:alpha val="43137"/>
                    </a:srgbClr>
                  </a:outerShdw>
                </a:effectLst>
              </a:rPr>
              <a:t>Synonyms for Moderate: fair, mild, medium, temperate</a:t>
            </a:r>
            <a:endParaRPr lang="en-US" sz="3800" dirty="0">
              <a:solidFill>
                <a:schemeClr val="tx2">
                  <a:lumMod val="20000"/>
                  <a:lumOff val="80000"/>
                </a:schemeClr>
              </a:solidFill>
            </a:endParaRPr>
          </a:p>
        </p:txBody>
      </p:sp>
      <p:sp>
        <p:nvSpPr>
          <p:cNvPr id="5" name="Rectangle 4"/>
          <p:cNvSpPr/>
          <p:nvPr/>
        </p:nvSpPr>
        <p:spPr>
          <a:xfrm>
            <a:off x="358775" y="4724400"/>
            <a:ext cx="8396288" cy="1846263"/>
          </a:xfrm>
          <a:prstGeom prst="rect">
            <a:avLst/>
          </a:prstGeom>
        </p:spPr>
        <p:txBody>
          <a:bodyPr>
            <a:spAutoFit/>
          </a:bodyPr>
          <a:lstStyle/>
          <a:p>
            <a:pPr algn="ctr">
              <a:defRPr/>
            </a:pPr>
            <a:r>
              <a:rPr lang="en-US" sz="3800" b="1" dirty="0">
                <a:solidFill>
                  <a:schemeClr val="tx2">
                    <a:lumMod val="20000"/>
                    <a:lumOff val="80000"/>
                  </a:schemeClr>
                </a:solidFill>
                <a:effectLst>
                  <a:outerShdw blurRad="38100" dist="38100" dir="2700000" algn="tl">
                    <a:srgbClr val="000000">
                      <a:alpha val="43137"/>
                    </a:srgbClr>
                  </a:outerShdw>
                </a:effectLst>
              </a:rPr>
              <a:t>If the United Kingdom is on a similar latitude as Canada, how is its climate moderate?</a:t>
            </a:r>
            <a:endParaRPr lang="en-US" sz="3800" dirty="0">
              <a:solidFill>
                <a:schemeClr val="tx2">
                  <a:lumMod val="20000"/>
                  <a:lumOff val="80000"/>
                </a:schemeClr>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nodeType="afterGroup">
                            <p:stCondLst>
                              <p:cond delay="4500"/>
                            </p:stCondLst>
                            <p:childTnLst>
                              <p:par>
                                <p:cTn id="17" presetID="53" presetClass="entr" presetSubtype="16" fill="hold" grpId="0" nodeType="afterEffect">
                                  <p:stCondLst>
                                    <p:cond delay="30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nodeType="afterGroup">
                            <p:stCondLst>
                              <p:cond delay="8500"/>
                            </p:stCondLst>
                            <p:childTnLst>
                              <p:par>
                                <p:cTn id="23" presetID="53" presetClass="entr" presetSubtype="16" fill="hold" grpId="0" nodeType="afterEffect">
                                  <p:stCondLst>
                                    <p:cond delay="35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2035</TotalTime>
  <Words>1464</Words>
  <Application>Microsoft Office PowerPoint</Application>
  <PresentationFormat>On-screen Show (4:3)</PresentationFormat>
  <Paragraphs>126</Paragraphs>
  <Slides>28</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Courier New</vt:lpstr>
      <vt:lpstr>Trebuchet MS</vt:lpstr>
      <vt:lpstr>Verdana</vt:lpstr>
      <vt:lpstr>Wingdings</vt:lpstr>
      <vt:lpstr>Wingdings 2</vt:lpstr>
      <vt:lpstr>Summer</vt:lpstr>
      <vt:lpstr>Acrobat Document</vt:lpstr>
      <vt:lpstr>How do location, climate, and natural resources influence Europe and its people?</vt:lpstr>
      <vt:lpstr>There are many factors that impact where people live and how they trade.  We are going to look at a few of these factors for four European countries.</vt:lpstr>
      <vt:lpstr>Compare the location, climate, and natural resources of the United Kingdom and Russia.</vt:lpstr>
      <vt:lpstr>Use your notes handout to record important information.</vt:lpstr>
      <vt:lpstr>United Kingdom Great Britain (England, Scotland, and Wales)  and Northern Ireland</vt:lpstr>
      <vt:lpstr>What are the advantages and disadvantages of the United Kingdom’s location?</vt:lpstr>
      <vt:lpstr>United Kingdom’s Location</vt:lpstr>
      <vt:lpstr>Location and Climate</vt:lpstr>
      <vt:lpstr>Actually, the climate of the United Kingdom and many other European countries is Moderate.</vt:lpstr>
      <vt:lpstr>Gulf Steam’s affect on Climate</vt:lpstr>
      <vt:lpstr>PowerPoint Presentation</vt:lpstr>
      <vt:lpstr>PowerPoint Presentation</vt:lpstr>
      <vt:lpstr>Natural Resources of the United Kingdom</vt:lpstr>
      <vt:lpstr>Where do people live  in the United Kingdom?</vt:lpstr>
      <vt:lpstr>Compare the diagram showing the United Kingdom’s major cities with the population density map. Where do most people live?</vt:lpstr>
      <vt:lpstr>People in the United Kingdom</vt:lpstr>
      <vt:lpstr>Distributed Summarizing: Use your graphic organizer to summarize the location, climate, natural resources, and population distribution of the United Kingdom.</vt:lpstr>
      <vt:lpstr>Russia</vt:lpstr>
      <vt:lpstr>What are the advantages and disadvantages of Russia’s location?</vt:lpstr>
      <vt:lpstr>Russia’s Location</vt:lpstr>
      <vt:lpstr>PowerPoint Presentation</vt:lpstr>
      <vt:lpstr>PowerPoint Presentation</vt:lpstr>
      <vt:lpstr>Russia’s Climate</vt:lpstr>
      <vt:lpstr>Russia’s Natural Resources</vt:lpstr>
      <vt:lpstr>The Challenges of Russia’s Natural Resources</vt:lpstr>
      <vt:lpstr>Where do most people live in Russia?</vt:lpstr>
      <vt:lpstr>Where do most people live in Russia? Why?</vt:lpstr>
      <vt:lpstr>Distributed Summarizing:  Use your graphic organizer to summarize the location, climate, natural resources, and population distribution of Russia. Complete the question at the end.</vt:lpstr>
    </vt:vector>
  </TitlesOfParts>
  <Company>TCSS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Arrington C</dc:creator>
  <cp:lastModifiedBy>Windows User</cp:lastModifiedBy>
  <cp:revision>105</cp:revision>
  <cp:lastPrinted>2014-09-17T16:24:53Z</cp:lastPrinted>
  <dcterms:created xsi:type="dcterms:W3CDTF">2009-08-23T20:04:16Z</dcterms:created>
  <dcterms:modified xsi:type="dcterms:W3CDTF">2016-09-25T03:44:54Z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TC010721351033</vt:lpwstr>
  </property>
</Properties>
</file>